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33" r:id="rId51"/>
    <p:sldId id="336" r:id="rId52"/>
    <p:sldId id="334" r:id="rId53"/>
    <p:sldId id="335"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714"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5AAC47-3A7B-49CA-8818-CAEB9CB23CC9}"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0E6B6591-84DA-44BB-AD21-97192B48F244}">
      <dgm:prSet phldrT="[Text]"/>
      <dgm:spPr/>
      <dgm:t>
        <a:bodyPr/>
        <a:lstStyle/>
        <a:p>
          <a:r>
            <a:rPr lang="en-US" dirty="0"/>
            <a:t>Request and parse launch</a:t>
          </a:r>
          <a:r>
            <a:rPr lang="pl-PL" dirty="0"/>
            <a:t> </a:t>
          </a:r>
          <a:r>
            <a:rPr lang="en-US" dirty="0"/>
            <a:t>data</a:t>
          </a:r>
          <a:r>
            <a:rPr lang="pl-PL" dirty="0"/>
            <a:t> </a:t>
          </a:r>
          <a:r>
            <a:rPr lang="en-US" dirty="0"/>
            <a:t>using get request</a:t>
          </a:r>
        </a:p>
      </dgm:t>
    </dgm:pt>
    <dgm:pt modelId="{F9344F2E-266A-465F-9CA5-95586CE2CBAD}" type="parTrans" cxnId="{B9F5C208-24B9-4F26-8C80-244B771C9EAD}">
      <dgm:prSet/>
      <dgm:spPr/>
      <dgm:t>
        <a:bodyPr/>
        <a:lstStyle/>
        <a:p>
          <a:endParaRPr lang="en-US"/>
        </a:p>
      </dgm:t>
    </dgm:pt>
    <dgm:pt modelId="{CD552C6F-6528-4A66-9353-6B6E5866A869}" type="sibTrans" cxnId="{B9F5C208-24B9-4F26-8C80-244B771C9EAD}">
      <dgm:prSet/>
      <dgm:spPr/>
      <dgm:t>
        <a:bodyPr/>
        <a:lstStyle/>
        <a:p>
          <a:endParaRPr lang="en-US"/>
        </a:p>
      </dgm:t>
    </dgm:pt>
    <dgm:pt modelId="{145F6C3A-3793-4D4C-96B7-FDB7A2EF7EF4}">
      <dgm:prSet phldrT="[Text]"/>
      <dgm:spPr/>
      <dgm:t>
        <a:bodyPr/>
        <a:lstStyle/>
        <a:p>
          <a:r>
            <a:rPr lang="en-US" dirty="0"/>
            <a:t>Filter data to contain only Falcon 9 entries</a:t>
          </a:r>
        </a:p>
      </dgm:t>
    </dgm:pt>
    <dgm:pt modelId="{D8FBE51D-FACF-42F3-AD5C-6C2445090C98}" type="parTrans" cxnId="{7EDB2441-DE09-406A-917B-BB6F587D00F6}">
      <dgm:prSet/>
      <dgm:spPr/>
      <dgm:t>
        <a:bodyPr/>
        <a:lstStyle/>
        <a:p>
          <a:endParaRPr lang="en-US"/>
        </a:p>
      </dgm:t>
    </dgm:pt>
    <dgm:pt modelId="{C358C87F-1B68-4C59-BC37-1B787B20BB1D}" type="sibTrans" cxnId="{7EDB2441-DE09-406A-917B-BB6F587D00F6}">
      <dgm:prSet/>
      <dgm:spPr/>
      <dgm:t>
        <a:bodyPr/>
        <a:lstStyle/>
        <a:p>
          <a:endParaRPr lang="en-US"/>
        </a:p>
      </dgm:t>
    </dgm:pt>
    <dgm:pt modelId="{8F9942F9-D449-41CA-81CB-F5A17EF54005}">
      <dgm:prSet phldrT="[Text]"/>
      <dgm:spPr/>
      <dgm:t>
        <a:bodyPr/>
        <a:lstStyle/>
        <a:p>
          <a:r>
            <a:rPr lang="en-US" dirty="0"/>
            <a:t>Deal with missing values</a:t>
          </a:r>
        </a:p>
      </dgm:t>
    </dgm:pt>
    <dgm:pt modelId="{6491AE33-9FF6-4DB5-B5A4-22572DFC7695}" type="parTrans" cxnId="{E485EA00-3DCC-490A-BBA4-E053949F7D01}">
      <dgm:prSet/>
      <dgm:spPr/>
      <dgm:t>
        <a:bodyPr/>
        <a:lstStyle/>
        <a:p>
          <a:endParaRPr lang="en-US"/>
        </a:p>
      </dgm:t>
    </dgm:pt>
    <dgm:pt modelId="{5D1E653C-EA2B-4811-B008-D549C32C2EB5}" type="sibTrans" cxnId="{E485EA00-3DCC-490A-BBA4-E053949F7D01}">
      <dgm:prSet/>
      <dgm:spPr/>
      <dgm:t>
        <a:bodyPr/>
        <a:lstStyle/>
        <a:p>
          <a:endParaRPr lang="en-US"/>
        </a:p>
      </dgm:t>
    </dgm:pt>
    <dgm:pt modelId="{7F64E858-42DB-4735-8E36-70B60AE99D5E}">
      <dgm:prSet phldrT="[Text]"/>
      <dgm:spPr/>
      <dgm:t>
        <a:bodyPr/>
        <a:lstStyle/>
        <a:p>
          <a:r>
            <a:rPr lang="en-US" noProof="0" dirty="0"/>
            <a:t>Export results to csv</a:t>
          </a:r>
        </a:p>
      </dgm:t>
    </dgm:pt>
    <dgm:pt modelId="{FFC6B735-31C3-4D4B-9CD3-1375492261CA}" type="parTrans" cxnId="{3B6210F9-99B9-4EB1-B599-5CD615FBC325}">
      <dgm:prSet/>
      <dgm:spPr/>
      <dgm:t>
        <a:bodyPr/>
        <a:lstStyle/>
        <a:p>
          <a:endParaRPr lang="en-US"/>
        </a:p>
      </dgm:t>
    </dgm:pt>
    <dgm:pt modelId="{E5A8DBF1-079B-4542-B7C9-4F7A766C2A12}" type="sibTrans" cxnId="{3B6210F9-99B9-4EB1-B599-5CD615FBC325}">
      <dgm:prSet/>
      <dgm:spPr/>
      <dgm:t>
        <a:bodyPr/>
        <a:lstStyle/>
        <a:p>
          <a:endParaRPr lang="en-US"/>
        </a:p>
      </dgm:t>
    </dgm:pt>
    <dgm:pt modelId="{D8FE50B2-5482-4BDF-92E6-4B51B1F6611D}" type="pres">
      <dgm:prSet presAssocID="{ED5AAC47-3A7B-49CA-8818-CAEB9CB23CC9}" presName="Name0" presStyleCnt="0">
        <dgm:presLayoutVars>
          <dgm:dir/>
          <dgm:resizeHandles val="exact"/>
        </dgm:presLayoutVars>
      </dgm:prSet>
      <dgm:spPr/>
    </dgm:pt>
    <dgm:pt modelId="{C8667AE9-6748-4D08-8878-5D90C9AEDAD3}" type="pres">
      <dgm:prSet presAssocID="{0E6B6591-84DA-44BB-AD21-97192B48F244}" presName="node" presStyleLbl="node1" presStyleIdx="0" presStyleCnt="4">
        <dgm:presLayoutVars>
          <dgm:bulletEnabled val="1"/>
        </dgm:presLayoutVars>
      </dgm:prSet>
      <dgm:spPr/>
    </dgm:pt>
    <dgm:pt modelId="{803F00D1-161A-4557-A0CB-902D5969D2C8}" type="pres">
      <dgm:prSet presAssocID="{CD552C6F-6528-4A66-9353-6B6E5866A869}" presName="sibTrans" presStyleLbl="sibTrans1D1" presStyleIdx="0" presStyleCnt="3"/>
      <dgm:spPr/>
    </dgm:pt>
    <dgm:pt modelId="{5CD06CDE-D866-42CD-B92B-7B2E8249D8CB}" type="pres">
      <dgm:prSet presAssocID="{CD552C6F-6528-4A66-9353-6B6E5866A869}" presName="connectorText" presStyleLbl="sibTrans1D1" presStyleIdx="0" presStyleCnt="3"/>
      <dgm:spPr/>
    </dgm:pt>
    <dgm:pt modelId="{8E93CF19-A220-4490-80CA-58A5BA816176}" type="pres">
      <dgm:prSet presAssocID="{145F6C3A-3793-4D4C-96B7-FDB7A2EF7EF4}" presName="node" presStyleLbl="node1" presStyleIdx="1" presStyleCnt="4">
        <dgm:presLayoutVars>
          <dgm:bulletEnabled val="1"/>
        </dgm:presLayoutVars>
      </dgm:prSet>
      <dgm:spPr/>
    </dgm:pt>
    <dgm:pt modelId="{8477144F-E43B-4072-8363-3E7E9FDFB650}" type="pres">
      <dgm:prSet presAssocID="{C358C87F-1B68-4C59-BC37-1B787B20BB1D}" presName="sibTrans" presStyleLbl="sibTrans1D1" presStyleIdx="1" presStyleCnt="3"/>
      <dgm:spPr/>
    </dgm:pt>
    <dgm:pt modelId="{6EB63081-999B-4603-8E8E-6F0615FDD382}" type="pres">
      <dgm:prSet presAssocID="{C358C87F-1B68-4C59-BC37-1B787B20BB1D}" presName="connectorText" presStyleLbl="sibTrans1D1" presStyleIdx="1" presStyleCnt="3"/>
      <dgm:spPr/>
    </dgm:pt>
    <dgm:pt modelId="{DC8FCD19-86FC-4EF6-B2D2-0DBFABA7DBAA}" type="pres">
      <dgm:prSet presAssocID="{8F9942F9-D449-41CA-81CB-F5A17EF54005}" presName="node" presStyleLbl="node1" presStyleIdx="2" presStyleCnt="4">
        <dgm:presLayoutVars>
          <dgm:bulletEnabled val="1"/>
        </dgm:presLayoutVars>
      </dgm:prSet>
      <dgm:spPr/>
    </dgm:pt>
    <dgm:pt modelId="{C1BF2783-BD41-4828-97D6-87EC99BBEA2F}" type="pres">
      <dgm:prSet presAssocID="{5D1E653C-EA2B-4811-B008-D549C32C2EB5}" presName="sibTrans" presStyleLbl="sibTrans1D1" presStyleIdx="2" presStyleCnt="3"/>
      <dgm:spPr/>
    </dgm:pt>
    <dgm:pt modelId="{3420D0CA-E963-4312-9AC2-CB25A8804AA2}" type="pres">
      <dgm:prSet presAssocID="{5D1E653C-EA2B-4811-B008-D549C32C2EB5}" presName="connectorText" presStyleLbl="sibTrans1D1" presStyleIdx="2" presStyleCnt="3"/>
      <dgm:spPr/>
    </dgm:pt>
    <dgm:pt modelId="{3B0E7CDD-3E3F-4B29-BFB5-B7646C61EC1D}" type="pres">
      <dgm:prSet presAssocID="{7F64E858-42DB-4735-8E36-70B60AE99D5E}" presName="node" presStyleLbl="node1" presStyleIdx="3" presStyleCnt="4">
        <dgm:presLayoutVars>
          <dgm:bulletEnabled val="1"/>
        </dgm:presLayoutVars>
      </dgm:prSet>
      <dgm:spPr/>
    </dgm:pt>
  </dgm:ptLst>
  <dgm:cxnLst>
    <dgm:cxn modelId="{E485EA00-3DCC-490A-BBA4-E053949F7D01}" srcId="{ED5AAC47-3A7B-49CA-8818-CAEB9CB23CC9}" destId="{8F9942F9-D449-41CA-81CB-F5A17EF54005}" srcOrd="2" destOrd="0" parTransId="{6491AE33-9FF6-4DB5-B5A4-22572DFC7695}" sibTransId="{5D1E653C-EA2B-4811-B008-D549C32C2EB5}"/>
    <dgm:cxn modelId="{3A6A4805-0351-486E-AA1C-6876C6895004}" type="presOf" srcId="{C358C87F-1B68-4C59-BC37-1B787B20BB1D}" destId="{8477144F-E43B-4072-8363-3E7E9FDFB650}" srcOrd="0" destOrd="0" presId="urn:microsoft.com/office/officeart/2005/8/layout/bProcess3"/>
    <dgm:cxn modelId="{B9F5C208-24B9-4F26-8C80-244B771C9EAD}" srcId="{ED5AAC47-3A7B-49CA-8818-CAEB9CB23CC9}" destId="{0E6B6591-84DA-44BB-AD21-97192B48F244}" srcOrd="0" destOrd="0" parTransId="{F9344F2E-266A-465F-9CA5-95586CE2CBAD}" sibTransId="{CD552C6F-6528-4A66-9353-6B6E5866A869}"/>
    <dgm:cxn modelId="{7E72F31F-BD8F-4304-87E0-E053774DE72B}" type="presOf" srcId="{0E6B6591-84DA-44BB-AD21-97192B48F244}" destId="{C8667AE9-6748-4D08-8878-5D90C9AEDAD3}" srcOrd="0" destOrd="0" presId="urn:microsoft.com/office/officeart/2005/8/layout/bProcess3"/>
    <dgm:cxn modelId="{A6FCC929-4835-48F6-97D2-21E8EF12D0FC}" type="presOf" srcId="{145F6C3A-3793-4D4C-96B7-FDB7A2EF7EF4}" destId="{8E93CF19-A220-4490-80CA-58A5BA816176}" srcOrd="0" destOrd="0" presId="urn:microsoft.com/office/officeart/2005/8/layout/bProcess3"/>
    <dgm:cxn modelId="{E9B1A72C-C660-44E1-AE4E-BCC782233634}" type="presOf" srcId="{CD552C6F-6528-4A66-9353-6B6E5866A869}" destId="{5CD06CDE-D866-42CD-B92B-7B2E8249D8CB}" srcOrd="1" destOrd="0" presId="urn:microsoft.com/office/officeart/2005/8/layout/bProcess3"/>
    <dgm:cxn modelId="{3F105233-8D6E-41D1-8E0A-C0D31A93493D}" type="presOf" srcId="{5D1E653C-EA2B-4811-B008-D549C32C2EB5}" destId="{3420D0CA-E963-4312-9AC2-CB25A8804AA2}" srcOrd="1" destOrd="0" presId="urn:microsoft.com/office/officeart/2005/8/layout/bProcess3"/>
    <dgm:cxn modelId="{D5CCEC3E-1B63-47DF-B7A1-9C177C3F5573}" type="presOf" srcId="{CD552C6F-6528-4A66-9353-6B6E5866A869}" destId="{803F00D1-161A-4557-A0CB-902D5969D2C8}" srcOrd="0" destOrd="0" presId="urn:microsoft.com/office/officeart/2005/8/layout/bProcess3"/>
    <dgm:cxn modelId="{7EDB2441-DE09-406A-917B-BB6F587D00F6}" srcId="{ED5AAC47-3A7B-49CA-8818-CAEB9CB23CC9}" destId="{145F6C3A-3793-4D4C-96B7-FDB7A2EF7EF4}" srcOrd="1" destOrd="0" parTransId="{D8FBE51D-FACF-42F3-AD5C-6C2445090C98}" sibTransId="{C358C87F-1B68-4C59-BC37-1B787B20BB1D}"/>
    <dgm:cxn modelId="{DF2F6465-9D6F-4BC5-86CD-5506DE5B36D9}" type="presOf" srcId="{5D1E653C-EA2B-4811-B008-D549C32C2EB5}" destId="{C1BF2783-BD41-4828-97D6-87EC99BBEA2F}" srcOrd="0" destOrd="0" presId="urn:microsoft.com/office/officeart/2005/8/layout/bProcess3"/>
    <dgm:cxn modelId="{1D81F576-436A-4919-A0B1-063F29F05397}" type="presOf" srcId="{ED5AAC47-3A7B-49CA-8818-CAEB9CB23CC9}" destId="{D8FE50B2-5482-4BDF-92E6-4B51B1F6611D}" srcOrd="0" destOrd="0" presId="urn:microsoft.com/office/officeart/2005/8/layout/bProcess3"/>
    <dgm:cxn modelId="{CC3E7877-0BD2-4786-970E-E1BF27E01FEC}" type="presOf" srcId="{C358C87F-1B68-4C59-BC37-1B787B20BB1D}" destId="{6EB63081-999B-4603-8E8E-6F0615FDD382}" srcOrd="1" destOrd="0" presId="urn:microsoft.com/office/officeart/2005/8/layout/bProcess3"/>
    <dgm:cxn modelId="{A4B9FA96-2EEF-4392-91F4-7B1EB962A656}" type="presOf" srcId="{8F9942F9-D449-41CA-81CB-F5A17EF54005}" destId="{DC8FCD19-86FC-4EF6-B2D2-0DBFABA7DBAA}" srcOrd="0" destOrd="0" presId="urn:microsoft.com/office/officeart/2005/8/layout/bProcess3"/>
    <dgm:cxn modelId="{FDC94BE9-A088-4F0F-BD15-963859B5A6B7}" type="presOf" srcId="{7F64E858-42DB-4735-8E36-70B60AE99D5E}" destId="{3B0E7CDD-3E3F-4B29-BFB5-B7646C61EC1D}" srcOrd="0" destOrd="0" presId="urn:microsoft.com/office/officeart/2005/8/layout/bProcess3"/>
    <dgm:cxn modelId="{3B6210F9-99B9-4EB1-B599-5CD615FBC325}" srcId="{ED5AAC47-3A7B-49CA-8818-CAEB9CB23CC9}" destId="{7F64E858-42DB-4735-8E36-70B60AE99D5E}" srcOrd="3" destOrd="0" parTransId="{FFC6B735-31C3-4D4B-9CD3-1375492261CA}" sibTransId="{E5A8DBF1-079B-4542-B7C9-4F7A766C2A12}"/>
    <dgm:cxn modelId="{3D096095-E2DE-4CE9-B51D-3E3045C75C4A}" type="presParOf" srcId="{D8FE50B2-5482-4BDF-92E6-4B51B1F6611D}" destId="{C8667AE9-6748-4D08-8878-5D90C9AEDAD3}" srcOrd="0" destOrd="0" presId="urn:microsoft.com/office/officeart/2005/8/layout/bProcess3"/>
    <dgm:cxn modelId="{B6293AC9-C6F9-41CA-80A5-8A9642C484BF}" type="presParOf" srcId="{D8FE50B2-5482-4BDF-92E6-4B51B1F6611D}" destId="{803F00D1-161A-4557-A0CB-902D5969D2C8}" srcOrd="1" destOrd="0" presId="urn:microsoft.com/office/officeart/2005/8/layout/bProcess3"/>
    <dgm:cxn modelId="{65571AAB-EF63-4895-A3E9-81BB6C4CEBD4}" type="presParOf" srcId="{803F00D1-161A-4557-A0CB-902D5969D2C8}" destId="{5CD06CDE-D866-42CD-B92B-7B2E8249D8CB}" srcOrd="0" destOrd="0" presId="urn:microsoft.com/office/officeart/2005/8/layout/bProcess3"/>
    <dgm:cxn modelId="{6F7E87D5-7D57-4EB6-A8FB-8471E3ED42F6}" type="presParOf" srcId="{D8FE50B2-5482-4BDF-92E6-4B51B1F6611D}" destId="{8E93CF19-A220-4490-80CA-58A5BA816176}" srcOrd="2" destOrd="0" presId="urn:microsoft.com/office/officeart/2005/8/layout/bProcess3"/>
    <dgm:cxn modelId="{A04344A1-EE74-47E0-A353-08D22EAF8455}" type="presParOf" srcId="{D8FE50B2-5482-4BDF-92E6-4B51B1F6611D}" destId="{8477144F-E43B-4072-8363-3E7E9FDFB650}" srcOrd="3" destOrd="0" presId="urn:microsoft.com/office/officeart/2005/8/layout/bProcess3"/>
    <dgm:cxn modelId="{13BB4883-2BB9-4C90-AFCA-4B1497AE0872}" type="presParOf" srcId="{8477144F-E43B-4072-8363-3E7E9FDFB650}" destId="{6EB63081-999B-4603-8E8E-6F0615FDD382}" srcOrd="0" destOrd="0" presId="urn:microsoft.com/office/officeart/2005/8/layout/bProcess3"/>
    <dgm:cxn modelId="{5A1311F4-8D1B-4066-8908-23DEC109EE07}" type="presParOf" srcId="{D8FE50B2-5482-4BDF-92E6-4B51B1F6611D}" destId="{DC8FCD19-86FC-4EF6-B2D2-0DBFABA7DBAA}" srcOrd="4" destOrd="0" presId="urn:microsoft.com/office/officeart/2005/8/layout/bProcess3"/>
    <dgm:cxn modelId="{3B2779E6-60E8-4AF8-A53B-EF137E1A3CBA}" type="presParOf" srcId="{D8FE50B2-5482-4BDF-92E6-4B51B1F6611D}" destId="{C1BF2783-BD41-4828-97D6-87EC99BBEA2F}" srcOrd="5" destOrd="0" presId="urn:microsoft.com/office/officeart/2005/8/layout/bProcess3"/>
    <dgm:cxn modelId="{B76CAA7B-D4E5-4922-AFCF-2EC2C7B56172}" type="presParOf" srcId="{C1BF2783-BD41-4828-97D6-87EC99BBEA2F}" destId="{3420D0CA-E963-4312-9AC2-CB25A8804AA2}" srcOrd="0" destOrd="0" presId="urn:microsoft.com/office/officeart/2005/8/layout/bProcess3"/>
    <dgm:cxn modelId="{041F150A-7F6D-47FA-9A17-B1CD19B36BAC}" type="presParOf" srcId="{D8FE50B2-5482-4BDF-92E6-4B51B1F6611D}" destId="{3B0E7CDD-3E3F-4B29-BFB5-B7646C61EC1D}" srcOrd="6"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BC701A-8ADA-4763-BD2C-03EA31145B7E}" type="doc">
      <dgm:prSet loTypeId="urn:microsoft.com/office/officeart/2005/8/layout/bProcess3" loCatId="process" qsTypeId="urn:microsoft.com/office/officeart/2005/8/quickstyle/simple1" qsCatId="simple" csTypeId="urn:microsoft.com/office/officeart/2005/8/colors/accent1_2" csCatId="accent1" phldr="1"/>
      <dgm:spPr/>
    </dgm:pt>
    <dgm:pt modelId="{8B62EAD9-CE9D-4A47-B259-E0E559B46D7E}">
      <dgm:prSet phldrT="[Text]"/>
      <dgm:spPr/>
      <dgm:t>
        <a:bodyPr/>
        <a:lstStyle/>
        <a:p>
          <a:r>
            <a:rPr lang="en-US" noProof="0" dirty="0"/>
            <a:t>Use Request to obtain additional Falcon 9 launch data from</a:t>
          </a:r>
          <a:r>
            <a:rPr lang="pl-PL" noProof="0" dirty="0"/>
            <a:t> </a:t>
          </a:r>
          <a:r>
            <a:rPr lang="en-US" noProof="0" dirty="0"/>
            <a:t>Wikipedia website</a:t>
          </a:r>
          <a:endParaRPr lang="en-US" dirty="0"/>
        </a:p>
      </dgm:t>
    </dgm:pt>
    <dgm:pt modelId="{1CA9C957-9261-405C-84DC-91229CC84411}" type="parTrans" cxnId="{58513306-C7ED-43F9-947E-8B0220C0E6FD}">
      <dgm:prSet/>
      <dgm:spPr/>
      <dgm:t>
        <a:bodyPr/>
        <a:lstStyle/>
        <a:p>
          <a:endParaRPr lang="en-US"/>
        </a:p>
      </dgm:t>
    </dgm:pt>
    <dgm:pt modelId="{8231231F-FBEB-41BF-93BF-02F147D2C0D3}" type="sibTrans" cxnId="{58513306-C7ED-43F9-947E-8B0220C0E6FD}">
      <dgm:prSet/>
      <dgm:spPr/>
      <dgm:t>
        <a:bodyPr/>
        <a:lstStyle/>
        <a:p>
          <a:endParaRPr lang="en-US"/>
        </a:p>
      </dgm:t>
    </dgm:pt>
    <dgm:pt modelId="{CB692C1D-7B6E-48F5-B3A7-486A6868A7E0}">
      <dgm:prSet phldrT="[Text]"/>
      <dgm:spPr/>
      <dgm:t>
        <a:bodyPr/>
        <a:lstStyle/>
        <a:p>
          <a:r>
            <a:rPr lang="en-US" noProof="0" dirty="0"/>
            <a:t>Parsing HTML tables to create </a:t>
          </a:r>
          <a:r>
            <a:rPr lang="en-US" noProof="0" dirty="0" err="1"/>
            <a:t>dataframe</a:t>
          </a:r>
          <a:endParaRPr lang="en-US" noProof="0" dirty="0"/>
        </a:p>
      </dgm:t>
    </dgm:pt>
    <dgm:pt modelId="{3C501934-3DD9-413C-B922-C27AA9A8AB34}" type="parTrans" cxnId="{D0ACB587-2871-402E-8420-75901989EE57}">
      <dgm:prSet/>
      <dgm:spPr/>
      <dgm:t>
        <a:bodyPr/>
        <a:lstStyle/>
        <a:p>
          <a:endParaRPr lang="en-US"/>
        </a:p>
      </dgm:t>
    </dgm:pt>
    <dgm:pt modelId="{2AC5274C-C34D-404D-A03B-99895C8B0D81}" type="sibTrans" cxnId="{D0ACB587-2871-402E-8420-75901989EE57}">
      <dgm:prSet/>
      <dgm:spPr/>
      <dgm:t>
        <a:bodyPr/>
        <a:lstStyle/>
        <a:p>
          <a:endParaRPr lang="en-US"/>
        </a:p>
      </dgm:t>
    </dgm:pt>
    <dgm:pt modelId="{9B0485E8-6F60-4AC1-983A-C1DE5D3124AF}">
      <dgm:prSet phldrT="[Text]"/>
      <dgm:spPr/>
      <dgm:t>
        <a:bodyPr/>
        <a:lstStyle/>
        <a:p>
          <a:r>
            <a:rPr lang="en-US" noProof="0" dirty="0"/>
            <a:t>Export results to csv</a:t>
          </a:r>
        </a:p>
      </dgm:t>
    </dgm:pt>
    <dgm:pt modelId="{7DD17FA6-CC6B-4FB8-BF3E-62622FA319DA}" type="parTrans" cxnId="{A25C59C6-B091-44EB-A18A-AEEE7FBC8F2C}">
      <dgm:prSet/>
      <dgm:spPr/>
      <dgm:t>
        <a:bodyPr/>
        <a:lstStyle/>
        <a:p>
          <a:endParaRPr lang="en-US"/>
        </a:p>
      </dgm:t>
    </dgm:pt>
    <dgm:pt modelId="{72A2CEDE-9FF4-4718-B983-E03D13D27261}" type="sibTrans" cxnId="{A25C59C6-B091-44EB-A18A-AEEE7FBC8F2C}">
      <dgm:prSet/>
      <dgm:spPr/>
      <dgm:t>
        <a:bodyPr/>
        <a:lstStyle/>
        <a:p>
          <a:endParaRPr lang="en-US"/>
        </a:p>
      </dgm:t>
    </dgm:pt>
    <dgm:pt modelId="{753D8B6E-A5EC-4F66-BB73-1324DDF0EBEA}" type="pres">
      <dgm:prSet presAssocID="{3BBC701A-8ADA-4763-BD2C-03EA31145B7E}" presName="Name0" presStyleCnt="0">
        <dgm:presLayoutVars>
          <dgm:dir/>
          <dgm:resizeHandles val="exact"/>
        </dgm:presLayoutVars>
      </dgm:prSet>
      <dgm:spPr/>
    </dgm:pt>
    <dgm:pt modelId="{794F120D-2C58-45DF-84B6-1C33B2628152}" type="pres">
      <dgm:prSet presAssocID="{8B62EAD9-CE9D-4A47-B259-E0E559B46D7E}" presName="node" presStyleLbl="node1" presStyleIdx="0" presStyleCnt="3">
        <dgm:presLayoutVars>
          <dgm:bulletEnabled val="1"/>
        </dgm:presLayoutVars>
      </dgm:prSet>
      <dgm:spPr/>
    </dgm:pt>
    <dgm:pt modelId="{AED6A595-670D-4352-BF1B-452D6837F7FE}" type="pres">
      <dgm:prSet presAssocID="{8231231F-FBEB-41BF-93BF-02F147D2C0D3}" presName="sibTrans" presStyleLbl="sibTrans1D1" presStyleIdx="0" presStyleCnt="2"/>
      <dgm:spPr/>
    </dgm:pt>
    <dgm:pt modelId="{E2F360A0-855B-4ECB-B8C7-11F1248FAAB5}" type="pres">
      <dgm:prSet presAssocID="{8231231F-FBEB-41BF-93BF-02F147D2C0D3}" presName="connectorText" presStyleLbl="sibTrans1D1" presStyleIdx="0" presStyleCnt="2"/>
      <dgm:spPr/>
    </dgm:pt>
    <dgm:pt modelId="{AA1F2108-42C3-4AA4-8C78-7E9DC00C140D}" type="pres">
      <dgm:prSet presAssocID="{CB692C1D-7B6E-48F5-B3A7-486A6868A7E0}" presName="node" presStyleLbl="node1" presStyleIdx="1" presStyleCnt="3">
        <dgm:presLayoutVars>
          <dgm:bulletEnabled val="1"/>
        </dgm:presLayoutVars>
      </dgm:prSet>
      <dgm:spPr/>
    </dgm:pt>
    <dgm:pt modelId="{9073A4E1-95FE-4D3F-B640-152C9A832DF7}" type="pres">
      <dgm:prSet presAssocID="{2AC5274C-C34D-404D-A03B-99895C8B0D81}" presName="sibTrans" presStyleLbl="sibTrans1D1" presStyleIdx="1" presStyleCnt="2"/>
      <dgm:spPr/>
    </dgm:pt>
    <dgm:pt modelId="{EBC96166-2E9F-4F87-95A1-FDAD544291A0}" type="pres">
      <dgm:prSet presAssocID="{2AC5274C-C34D-404D-A03B-99895C8B0D81}" presName="connectorText" presStyleLbl="sibTrans1D1" presStyleIdx="1" presStyleCnt="2"/>
      <dgm:spPr/>
    </dgm:pt>
    <dgm:pt modelId="{467BACB4-1D89-4870-802C-33CA320E6E8C}" type="pres">
      <dgm:prSet presAssocID="{9B0485E8-6F60-4AC1-983A-C1DE5D3124AF}" presName="node" presStyleLbl="node1" presStyleIdx="2" presStyleCnt="3">
        <dgm:presLayoutVars>
          <dgm:bulletEnabled val="1"/>
        </dgm:presLayoutVars>
      </dgm:prSet>
      <dgm:spPr/>
    </dgm:pt>
  </dgm:ptLst>
  <dgm:cxnLst>
    <dgm:cxn modelId="{58513306-C7ED-43F9-947E-8B0220C0E6FD}" srcId="{3BBC701A-8ADA-4763-BD2C-03EA31145B7E}" destId="{8B62EAD9-CE9D-4A47-B259-E0E559B46D7E}" srcOrd="0" destOrd="0" parTransId="{1CA9C957-9261-405C-84DC-91229CC84411}" sibTransId="{8231231F-FBEB-41BF-93BF-02F147D2C0D3}"/>
    <dgm:cxn modelId="{8134E411-033C-4CBA-93FA-28F932EC0091}" type="presOf" srcId="{9B0485E8-6F60-4AC1-983A-C1DE5D3124AF}" destId="{467BACB4-1D89-4870-802C-33CA320E6E8C}" srcOrd="0" destOrd="0" presId="urn:microsoft.com/office/officeart/2005/8/layout/bProcess3"/>
    <dgm:cxn modelId="{6C31F544-C075-4163-BA28-E0DFFF4B6724}" type="presOf" srcId="{8B62EAD9-CE9D-4A47-B259-E0E559B46D7E}" destId="{794F120D-2C58-45DF-84B6-1C33B2628152}" srcOrd="0" destOrd="0" presId="urn:microsoft.com/office/officeart/2005/8/layout/bProcess3"/>
    <dgm:cxn modelId="{09CD586D-C292-4AB5-A3F6-52CB7BA0822D}" type="presOf" srcId="{CB692C1D-7B6E-48F5-B3A7-486A6868A7E0}" destId="{AA1F2108-42C3-4AA4-8C78-7E9DC00C140D}" srcOrd="0" destOrd="0" presId="urn:microsoft.com/office/officeart/2005/8/layout/bProcess3"/>
    <dgm:cxn modelId="{1C772985-5FB9-4DDC-9066-DDCEA4F00329}" type="presOf" srcId="{8231231F-FBEB-41BF-93BF-02F147D2C0D3}" destId="{E2F360A0-855B-4ECB-B8C7-11F1248FAAB5}" srcOrd="1" destOrd="0" presId="urn:microsoft.com/office/officeart/2005/8/layout/bProcess3"/>
    <dgm:cxn modelId="{D0ACB587-2871-402E-8420-75901989EE57}" srcId="{3BBC701A-8ADA-4763-BD2C-03EA31145B7E}" destId="{CB692C1D-7B6E-48F5-B3A7-486A6868A7E0}" srcOrd="1" destOrd="0" parTransId="{3C501934-3DD9-413C-B922-C27AA9A8AB34}" sibTransId="{2AC5274C-C34D-404D-A03B-99895C8B0D81}"/>
    <dgm:cxn modelId="{21A4C88A-78D8-4FF4-B811-8FF285DF586A}" type="presOf" srcId="{3BBC701A-8ADA-4763-BD2C-03EA31145B7E}" destId="{753D8B6E-A5EC-4F66-BB73-1324DDF0EBEA}" srcOrd="0" destOrd="0" presId="urn:microsoft.com/office/officeart/2005/8/layout/bProcess3"/>
    <dgm:cxn modelId="{A7A6C8A8-9D1B-4C55-8E52-8280FA9373C0}" type="presOf" srcId="{8231231F-FBEB-41BF-93BF-02F147D2C0D3}" destId="{AED6A595-670D-4352-BF1B-452D6837F7FE}" srcOrd="0" destOrd="0" presId="urn:microsoft.com/office/officeart/2005/8/layout/bProcess3"/>
    <dgm:cxn modelId="{A25C59C6-B091-44EB-A18A-AEEE7FBC8F2C}" srcId="{3BBC701A-8ADA-4763-BD2C-03EA31145B7E}" destId="{9B0485E8-6F60-4AC1-983A-C1DE5D3124AF}" srcOrd="2" destOrd="0" parTransId="{7DD17FA6-CC6B-4FB8-BF3E-62622FA319DA}" sibTransId="{72A2CEDE-9FF4-4718-B983-E03D13D27261}"/>
    <dgm:cxn modelId="{4533F2C6-2C4D-4B39-8DC2-07FD2BEB8EFB}" type="presOf" srcId="{2AC5274C-C34D-404D-A03B-99895C8B0D81}" destId="{9073A4E1-95FE-4D3F-B640-152C9A832DF7}" srcOrd="0" destOrd="0" presId="urn:microsoft.com/office/officeart/2005/8/layout/bProcess3"/>
    <dgm:cxn modelId="{B17A53D7-ACEB-41FE-A4BB-12A06A7C7485}" type="presOf" srcId="{2AC5274C-C34D-404D-A03B-99895C8B0D81}" destId="{EBC96166-2E9F-4F87-95A1-FDAD544291A0}" srcOrd="1" destOrd="0" presId="urn:microsoft.com/office/officeart/2005/8/layout/bProcess3"/>
    <dgm:cxn modelId="{BCB6E9F9-004B-477E-BFAA-410B036A45BF}" type="presParOf" srcId="{753D8B6E-A5EC-4F66-BB73-1324DDF0EBEA}" destId="{794F120D-2C58-45DF-84B6-1C33B2628152}" srcOrd="0" destOrd="0" presId="urn:microsoft.com/office/officeart/2005/8/layout/bProcess3"/>
    <dgm:cxn modelId="{75225A56-A71E-487F-A17E-698B95AA2CFF}" type="presParOf" srcId="{753D8B6E-A5EC-4F66-BB73-1324DDF0EBEA}" destId="{AED6A595-670D-4352-BF1B-452D6837F7FE}" srcOrd="1" destOrd="0" presId="urn:microsoft.com/office/officeart/2005/8/layout/bProcess3"/>
    <dgm:cxn modelId="{BBC25673-03BB-4E65-8A00-6E8524968558}" type="presParOf" srcId="{AED6A595-670D-4352-BF1B-452D6837F7FE}" destId="{E2F360A0-855B-4ECB-B8C7-11F1248FAAB5}" srcOrd="0" destOrd="0" presId="urn:microsoft.com/office/officeart/2005/8/layout/bProcess3"/>
    <dgm:cxn modelId="{BC5BE856-BE01-44D6-8E59-164D8FCCF889}" type="presParOf" srcId="{753D8B6E-A5EC-4F66-BB73-1324DDF0EBEA}" destId="{AA1F2108-42C3-4AA4-8C78-7E9DC00C140D}" srcOrd="2" destOrd="0" presId="urn:microsoft.com/office/officeart/2005/8/layout/bProcess3"/>
    <dgm:cxn modelId="{0C239B7E-1D8F-4C22-A64B-327DC94F7DFD}" type="presParOf" srcId="{753D8B6E-A5EC-4F66-BB73-1324DDF0EBEA}" destId="{9073A4E1-95FE-4D3F-B640-152C9A832DF7}" srcOrd="3" destOrd="0" presId="urn:microsoft.com/office/officeart/2005/8/layout/bProcess3"/>
    <dgm:cxn modelId="{F78594D8-8549-45E2-8D8F-8A208FA1520C}" type="presParOf" srcId="{9073A4E1-95FE-4D3F-B640-152C9A832DF7}" destId="{EBC96166-2E9F-4F87-95A1-FDAD544291A0}" srcOrd="0" destOrd="0" presId="urn:microsoft.com/office/officeart/2005/8/layout/bProcess3"/>
    <dgm:cxn modelId="{AA3A717B-9EF8-4BF3-A402-3CD11C25B912}" type="presParOf" srcId="{753D8B6E-A5EC-4F66-BB73-1324DDF0EBEA}" destId="{467BACB4-1D89-4870-802C-33CA320E6E8C}" srcOrd="4"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CD30AC-EAC0-4DBB-9BB7-90239C595235}" type="doc">
      <dgm:prSet loTypeId="urn:microsoft.com/office/officeart/2005/8/layout/hProcess9" loCatId="process" qsTypeId="urn:microsoft.com/office/officeart/2005/8/quickstyle/simple1" qsCatId="simple" csTypeId="urn:microsoft.com/office/officeart/2005/8/colors/accent1_2" csCatId="accent1" phldr="1"/>
      <dgm:spPr/>
    </dgm:pt>
    <dgm:pt modelId="{F7466439-39A9-44CA-BDAA-0FC236722C10}">
      <dgm:prSet phldrT="[Text]"/>
      <dgm:spPr/>
      <dgm:t>
        <a:bodyPr/>
        <a:lstStyle/>
        <a:p>
          <a:r>
            <a:rPr lang="en-US" noProof="0" dirty="0"/>
            <a:t>Deal with missing values</a:t>
          </a:r>
        </a:p>
      </dgm:t>
    </dgm:pt>
    <dgm:pt modelId="{B27C1D83-71FB-4AD0-BB1F-C3DEAB5AC916}" type="parTrans" cxnId="{C6B000B1-85B0-4407-A77C-5A83B767D502}">
      <dgm:prSet/>
      <dgm:spPr/>
      <dgm:t>
        <a:bodyPr/>
        <a:lstStyle/>
        <a:p>
          <a:endParaRPr lang="en-US"/>
        </a:p>
      </dgm:t>
    </dgm:pt>
    <dgm:pt modelId="{D4083377-4247-418C-927B-0F297E302D21}" type="sibTrans" cxnId="{C6B000B1-85B0-4407-A77C-5A83B767D502}">
      <dgm:prSet/>
      <dgm:spPr/>
      <dgm:t>
        <a:bodyPr/>
        <a:lstStyle/>
        <a:p>
          <a:endParaRPr lang="en-US"/>
        </a:p>
      </dgm:t>
    </dgm:pt>
    <dgm:pt modelId="{DF048789-3F34-4A92-B4EF-27DD496C0E22}">
      <dgm:prSet phldrT="[Text]"/>
      <dgm:spPr/>
      <dgm:t>
        <a:bodyPr/>
        <a:lstStyle/>
        <a:p>
          <a:r>
            <a:rPr lang="en-US" dirty="0"/>
            <a:t>Create a landing outcome label from Outcome column</a:t>
          </a:r>
        </a:p>
      </dgm:t>
    </dgm:pt>
    <dgm:pt modelId="{166D1116-7650-42F6-A687-13C2B5B6B8CD}" type="parTrans" cxnId="{BCF64FD3-3C4D-46E9-A5CF-11E236A0F9FE}">
      <dgm:prSet/>
      <dgm:spPr/>
      <dgm:t>
        <a:bodyPr/>
        <a:lstStyle/>
        <a:p>
          <a:endParaRPr lang="en-US"/>
        </a:p>
      </dgm:t>
    </dgm:pt>
    <dgm:pt modelId="{6899F7A4-8AFB-491F-A265-A768BBE12A35}" type="sibTrans" cxnId="{BCF64FD3-3C4D-46E9-A5CF-11E236A0F9FE}">
      <dgm:prSet/>
      <dgm:spPr/>
      <dgm:t>
        <a:bodyPr/>
        <a:lstStyle/>
        <a:p>
          <a:endParaRPr lang="en-US"/>
        </a:p>
      </dgm:t>
    </dgm:pt>
    <dgm:pt modelId="{47C3F5EC-62D8-44CB-9DB2-64CFFB73E224}">
      <dgm:prSet phldrT="[Text]"/>
      <dgm:spPr/>
      <dgm:t>
        <a:bodyPr/>
        <a:lstStyle/>
        <a:p>
          <a:r>
            <a:rPr lang="en-US" noProof="0" dirty="0"/>
            <a:t>Check data types</a:t>
          </a:r>
        </a:p>
      </dgm:t>
    </dgm:pt>
    <dgm:pt modelId="{CA4BF6E8-0995-4706-84CE-5C73DBBDD875}" type="parTrans" cxnId="{E5EB6B57-C62C-469E-8C8D-AFDE2A1A758F}">
      <dgm:prSet/>
      <dgm:spPr/>
      <dgm:t>
        <a:bodyPr/>
        <a:lstStyle/>
        <a:p>
          <a:endParaRPr lang="en-US"/>
        </a:p>
      </dgm:t>
    </dgm:pt>
    <dgm:pt modelId="{20385AEF-B92C-4BA0-9A63-A69ACD96C89A}" type="sibTrans" cxnId="{E5EB6B57-C62C-469E-8C8D-AFDE2A1A758F}">
      <dgm:prSet/>
      <dgm:spPr/>
      <dgm:t>
        <a:bodyPr/>
        <a:lstStyle/>
        <a:p>
          <a:endParaRPr lang="en-US"/>
        </a:p>
      </dgm:t>
    </dgm:pt>
    <dgm:pt modelId="{F8ACAB1C-EE06-49E3-B834-65FDA15CFA5D}">
      <dgm:prSet phldrT="[Text]"/>
      <dgm:spPr/>
      <dgm:t>
        <a:bodyPr/>
        <a:lstStyle/>
        <a:p>
          <a:r>
            <a:rPr lang="en-US" dirty="0"/>
            <a:t>Create dummy variables to categorical columns</a:t>
          </a:r>
        </a:p>
      </dgm:t>
    </dgm:pt>
    <dgm:pt modelId="{EAD78F27-6C54-40BB-8962-5280D5CC7952}" type="parTrans" cxnId="{DBDA046D-FD34-4C6B-9993-AAFEDC219036}">
      <dgm:prSet/>
      <dgm:spPr/>
      <dgm:t>
        <a:bodyPr/>
        <a:lstStyle/>
        <a:p>
          <a:endParaRPr lang="en-US"/>
        </a:p>
      </dgm:t>
    </dgm:pt>
    <dgm:pt modelId="{BF9F2662-D60E-4300-9F1C-8D121AC0BF37}" type="sibTrans" cxnId="{DBDA046D-FD34-4C6B-9993-AAFEDC219036}">
      <dgm:prSet/>
      <dgm:spPr/>
      <dgm:t>
        <a:bodyPr/>
        <a:lstStyle/>
        <a:p>
          <a:endParaRPr lang="en-US"/>
        </a:p>
      </dgm:t>
    </dgm:pt>
    <dgm:pt modelId="{D9C4E575-2CCA-46C4-8841-3297E4423DF7}">
      <dgm:prSet phldrT="[Text]"/>
      <dgm:spPr/>
      <dgm:t>
        <a:bodyPr/>
        <a:lstStyle/>
        <a:p>
          <a:r>
            <a:rPr lang="en-US" dirty="0"/>
            <a:t>Cast all numeric columns to float64</a:t>
          </a:r>
        </a:p>
      </dgm:t>
    </dgm:pt>
    <dgm:pt modelId="{2FF38AB2-39FB-43ED-8719-BB261AE988A2}" type="parTrans" cxnId="{04C14E32-E94B-47D8-AD71-7354496C0274}">
      <dgm:prSet/>
      <dgm:spPr/>
      <dgm:t>
        <a:bodyPr/>
        <a:lstStyle/>
        <a:p>
          <a:endParaRPr lang="en-US"/>
        </a:p>
      </dgm:t>
    </dgm:pt>
    <dgm:pt modelId="{2FEFAEBD-6113-4655-8765-615C4929FB69}" type="sibTrans" cxnId="{04C14E32-E94B-47D8-AD71-7354496C0274}">
      <dgm:prSet/>
      <dgm:spPr/>
      <dgm:t>
        <a:bodyPr/>
        <a:lstStyle/>
        <a:p>
          <a:endParaRPr lang="en-US"/>
        </a:p>
      </dgm:t>
    </dgm:pt>
    <dgm:pt modelId="{07C6F296-5F88-4BFB-9CFF-3330F881DE18}" type="pres">
      <dgm:prSet presAssocID="{A3CD30AC-EAC0-4DBB-9BB7-90239C595235}" presName="CompostProcess" presStyleCnt="0">
        <dgm:presLayoutVars>
          <dgm:dir/>
          <dgm:resizeHandles val="exact"/>
        </dgm:presLayoutVars>
      </dgm:prSet>
      <dgm:spPr/>
    </dgm:pt>
    <dgm:pt modelId="{DC64795C-D182-479A-A297-BD7309A1C2D2}" type="pres">
      <dgm:prSet presAssocID="{A3CD30AC-EAC0-4DBB-9BB7-90239C595235}" presName="arrow" presStyleLbl="bgShp" presStyleIdx="0" presStyleCnt="1"/>
      <dgm:spPr/>
    </dgm:pt>
    <dgm:pt modelId="{1527A2B8-E5E8-4904-A590-AA0F73602D38}" type="pres">
      <dgm:prSet presAssocID="{A3CD30AC-EAC0-4DBB-9BB7-90239C595235}" presName="linearProcess" presStyleCnt="0"/>
      <dgm:spPr/>
    </dgm:pt>
    <dgm:pt modelId="{73DFD32B-E4CC-4D88-8EF5-1FFB8B215968}" type="pres">
      <dgm:prSet presAssocID="{47C3F5EC-62D8-44CB-9DB2-64CFFB73E224}" presName="textNode" presStyleLbl="node1" presStyleIdx="0" presStyleCnt="5">
        <dgm:presLayoutVars>
          <dgm:bulletEnabled val="1"/>
        </dgm:presLayoutVars>
      </dgm:prSet>
      <dgm:spPr/>
    </dgm:pt>
    <dgm:pt modelId="{B6A3340D-FB39-4E7B-9E21-1A3255FDB092}" type="pres">
      <dgm:prSet presAssocID="{20385AEF-B92C-4BA0-9A63-A69ACD96C89A}" presName="sibTrans" presStyleCnt="0"/>
      <dgm:spPr/>
    </dgm:pt>
    <dgm:pt modelId="{EB901023-3848-4A8A-ADA8-04F79B35F8F5}" type="pres">
      <dgm:prSet presAssocID="{F7466439-39A9-44CA-BDAA-0FC236722C10}" presName="textNode" presStyleLbl="node1" presStyleIdx="1" presStyleCnt="5">
        <dgm:presLayoutVars>
          <dgm:bulletEnabled val="1"/>
        </dgm:presLayoutVars>
      </dgm:prSet>
      <dgm:spPr/>
    </dgm:pt>
    <dgm:pt modelId="{EEE8CA46-1F7D-445E-B56D-364D93395A6D}" type="pres">
      <dgm:prSet presAssocID="{D4083377-4247-418C-927B-0F297E302D21}" presName="sibTrans" presStyleCnt="0"/>
      <dgm:spPr/>
    </dgm:pt>
    <dgm:pt modelId="{CDAFBF29-6090-4779-8236-5BC8862D25B7}" type="pres">
      <dgm:prSet presAssocID="{DF048789-3F34-4A92-B4EF-27DD496C0E22}" presName="textNode" presStyleLbl="node1" presStyleIdx="2" presStyleCnt="5">
        <dgm:presLayoutVars>
          <dgm:bulletEnabled val="1"/>
        </dgm:presLayoutVars>
      </dgm:prSet>
      <dgm:spPr/>
    </dgm:pt>
    <dgm:pt modelId="{D2A24FF6-CB56-4B10-B85A-2D70B59D1EA6}" type="pres">
      <dgm:prSet presAssocID="{6899F7A4-8AFB-491F-A265-A768BBE12A35}" presName="sibTrans" presStyleCnt="0"/>
      <dgm:spPr/>
    </dgm:pt>
    <dgm:pt modelId="{3B7E560B-FD3D-4990-821C-93E7DE6E97CE}" type="pres">
      <dgm:prSet presAssocID="{F8ACAB1C-EE06-49E3-B834-65FDA15CFA5D}" presName="textNode" presStyleLbl="node1" presStyleIdx="3" presStyleCnt="5">
        <dgm:presLayoutVars>
          <dgm:bulletEnabled val="1"/>
        </dgm:presLayoutVars>
      </dgm:prSet>
      <dgm:spPr/>
    </dgm:pt>
    <dgm:pt modelId="{5306D587-5C8C-4567-9536-C998D9BD140D}" type="pres">
      <dgm:prSet presAssocID="{BF9F2662-D60E-4300-9F1C-8D121AC0BF37}" presName="sibTrans" presStyleCnt="0"/>
      <dgm:spPr/>
    </dgm:pt>
    <dgm:pt modelId="{6949DF60-5CD5-4B55-A038-40C88910E3E5}" type="pres">
      <dgm:prSet presAssocID="{D9C4E575-2CCA-46C4-8841-3297E4423DF7}" presName="textNode" presStyleLbl="node1" presStyleIdx="4" presStyleCnt="5">
        <dgm:presLayoutVars>
          <dgm:bulletEnabled val="1"/>
        </dgm:presLayoutVars>
      </dgm:prSet>
      <dgm:spPr/>
    </dgm:pt>
  </dgm:ptLst>
  <dgm:cxnLst>
    <dgm:cxn modelId="{04C14E32-E94B-47D8-AD71-7354496C0274}" srcId="{A3CD30AC-EAC0-4DBB-9BB7-90239C595235}" destId="{D9C4E575-2CCA-46C4-8841-3297E4423DF7}" srcOrd="4" destOrd="0" parTransId="{2FF38AB2-39FB-43ED-8719-BB261AE988A2}" sibTransId="{2FEFAEBD-6113-4655-8765-615C4929FB69}"/>
    <dgm:cxn modelId="{B227C346-353A-40B6-86A8-3BE235C1DA12}" type="presOf" srcId="{DF048789-3F34-4A92-B4EF-27DD496C0E22}" destId="{CDAFBF29-6090-4779-8236-5BC8862D25B7}" srcOrd="0" destOrd="0" presId="urn:microsoft.com/office/officeart/2005/8/layout/hProcess9"/>
    <dgm:cxn modelId="{0979E348-7137-4799-99DC-61C42DC74D03}" type="presOf" srcId="{47C3F5EC-62D8-44CB-9DB2-64CFFB73E224}" destId="{73DFD32B-E4CC-4D88-8EF5-1FFB8B215968}" srcOrd="0" destOrd="0" presId="urn:microsoft.com/office/officeart/2005/8/layout/hProcess9"/>
    <dgm:cxn modelId="{DBDA046D-FD34-4C6B-9993-AAFEDC219036}" srcId="{A3CD30AC-EAC0-4DBB-9BB7-90239C595235}" destId="{F8ACAB1C-EE06-49E3-B834-65FDA15CFA5D}" srcOrd="3" destOrd="0" parTransId="{EAD78F27-6C54-40BB-8962-5280D5CC7952}" sibTransId="{BF9F2662-D60E-4300-9F1C-8D121AC0BF37}"/>
    <dgm:cxn modelId="{E5EB6B57-C62C-469E-8C8D-AFDE2A1A758F}" srcId="{A3CD30AC-EAC0-4DBB-9BB7-90239C595235}" destId="{47C3F5EC-62D8-44CB-9DB2-64CFFB73E224}" srcOrd="0" destOrd="0" parTransId="{CA4BF6E8-0995-4706-84CE-5C73DBBDD875}" sibTransId="{20385AEF-B92C-4BA0-9A63-A69ACD96C89A}"/>
    <dgm:cxn modelId="{E0523979-6B74-4500-A2A9-937F3A8A88A3}" type="presOf" srcId="{F7466439-39A9-44CA-BDAA-0FC236722C10}" destId="{EB901023-3848-4A8A-ADA8-04F79B35F8F5}" srcOrd="0" destOrd="0" presId="urn:microsoft.com/office/officeart/2005/8/layout/hProcess9"/>
    <dgm:cxn modelId="{C6B000B1-85B0-4407-A77C-5A83B767D502}" srcId="{A3CD30AC-EAC0-4DBB-9BB7-90239C595235}" destId="{F7466439-39A9-44CA-BDAA-0FC236722C10}" srcOrd="1" destOrd="0" parTransId="{B27C1D83-71FB-4AD0-BB1F-C3DEAB5AC916}" sibTransId="{D4083377-4247-418C-927B-0F297E302D21}"/>
    <dgm:cxn modelId="{040DE4BC-F4B2-45A0-8EE6-DA15D1ACADB6}" type="presOf" srcId="{A3CD30AC-EAC0-4DBB-9BB7-90239C595235}" destId="{07C6F296-5F88-4BFB-9CFF-3330F881DE18}" srcOrd="0" destOrd="0" presId="urn:microsoft.com/office/officeart/2005/8/layout/hProcess9"/>
    <dgm:cxn modelId="{52FF6AC0-3505-49D2-8F34-AB778081415A}" type="presOf" srcId="{D9C4E575-2CCA-46C4-8841-3297E4423DF7}" destId="{6949DF60-5CD5-4B55-A038-40C88910E3E5}" srcOrd="0" destOrd="0" presId="urn:microsoft.com/office/officeart/2005/8/layout/hProcess9"/>
    <dgm:cxn modelId="{7F5EDDC2-57EE-410E-846A-DE3B29B9E04A}" type="presOf" srcId="{F8ACAB1C-EE06-49E3-B834-65FDA15CFA5D}" destId="{3B7E560B-FD3D-4990-821C-93E7DE6E97CE}" srcOrd="0" destOrd="0" presId="urn:microsoft.com/office/officeart/2005/8/layout/hProcess9"/>
    <dgm:cxn modelId="{BCF64FD3-3C4D-46E9-A5CF-11E236A0F9FE}" srcId="{A3CD30AC-EAC0-4DBB-9BB7-90239C595235}" destId="{DF048789-3F34-4A92-B4EF-27DD496C0E22}" srcOrd="2" destOrd="0" parTransId="{166D1116-7650-42F6-A687-13C2B5B6B8CD}" sibTransId="{6899F7A4-8AFB-491F-A265-A768BBE12A35}"/>
    <dgm:cxn modelId="{63802061-8032-4D38-A63B-9D0251629720}" type="presParOf" srcId="{07C6F296-5F88-4BFB-9CFF-3330F881DE18}" destId="{DC64795C-D182-479A-A297-BD7309A1C2D2}" srcOrd="0" destOrd="0" presId="urn:microsoft.com/office/officeart/2005/8/layout/hProcess9"/>
    <dgm:cxn modelId="{343A8EC2-13DA-4FA5-8D79-3FCD63202726}" type="presParOf" srcId="{07C6F296-5F88-4BFB-9CFF-3330F881DE18}" destId="{1527A2B8-E5E8-4904-A590-AA0F73602D38}" srcOrd="1" destOrd="0" presId="urn:microsoft.com/office/officeart/2005/8/layout/hProcess9"/>
    <dgm:cxn modelId="{DA576102-E79F-4570-A5FF-2F99C03A93FE}" type="presParOf" srcId="{1527A2B8-E5E8-4904-A590-AA0F73602D38}" destId="{73DFD32B-E4CC-4D88-8EF5-1FFB8B215968}" srcOrd="0" destOrd="0" presId="urn:microsoft.com/office/officeart/2005/8/layout/hProcess9"/>
    <dgm:cxn modelId="{379DA10A-611E-453C-A15A-E16F3F6BFDB3}" type="presParOf" srcId="{1527A2B8-E5E8-4904-A590-AA0F73602D38}" destId="{B6A3340D-FB39-4E7B-9E21-1A3255FDB092}" srcOrd="1" destOrd="0" presId="urn:microsoft.com/office/officeart/2005/8/layout/hProcess9"/>
    <dgm:cxn modelId="{646DA158-9E0B-4652-808A-81860EEE6177}" type="presParOf" srcId="{1527A2B8-E5E8-4904-A590-AA0F73602D38}" destId="{EB901023-3848-4A8A-ADA8-04F79B35F8F5}" srcOrd="2" destOrd="0" presId="urn:microsoft.com/office/officeart/2005/8/layout/hProcess9"/>
    <dgm:cxn modelId="{8DC7E951-103A-4B15-9B49-872B0C1DC119}" type="presParOf" srcId="{1527A2B8-E5E8-4904-A590-AA0F73602D38}" destId="{EEE8CA46-1F7D-445E-B56D-364D93395A6D}" srcOrd="3" destOrd="0" presId="urn:microsoft.com/office/officeart/2005/8/layout/hProcess9"/>
    <dgm:cxn modelId="{24EB9C8C-DB19-43EC-B5D1-BE3992405984}" type="presParOf" srcId="{1527A2B8-E5E8-4904-A590-AA0F73602D38}" destId="{CDAFBF29-6090-4779-8236-5BC8862D25B7}" srcOrd="4" destOrd="0" presId="urn:microsoft.com/office/officeart/2005/8/layout/hProcess9"/>
    <dgm:cxn modelId="{3542A311-C8AD-4F06-A7AA-CA69CE77E4DA}" type="presParOf" srcId="{1527A2B8-E5E8-4904-A590-AA0F73602D38}" destId="{D2A24FF6-CB56-4B10-B85A-2D70B59D1EA6}" srcOrd="5" destOrd="0" presId="urn:microsoft.com/office/officeart/2005/8/layout/hProcess9"/>
    <dgm:cxn modelId="{BA9299EF-254F-48E9-9B4A-86CFF8DBEC0C}" type="presParOf" srcId="{1527A2B8-E5E8-4904-A590-AA0F73602D38}" destId="{3B7E560B-FD3D-4990-821C-93E7DE6E97CE}" srcOrd="6" destOrd="0" presId="urn:microsoft.com/office/officeart/2005/8/layout/hProcess9"/>
    <dgm:cxn modelId="{CFF66D1F-1B69-48B6-8DF7-DC359533A04A}" type="presParOf" srcId="{1527A2B8-E5E8-4904-A590-AA0F73602D38}" destId="{5306D587-5C8C-4567-9536-C998D9BD140D}" srcOrd="7" destOrd="0" presId="urn:microsoft.com/office/officeart/2005/8/layout/hProcess9"/>
    <dgm:cxn modelId="{DC029E8C-01CD-441B-82FC-52591B6D8342}" type="presParOf" srcId="{1527A2B8-E5E8-4904-A590-AA0F73602D38}" destId="{6949DF60-5CD5-4B55-A038-40C88910E3E5}" srcOrd="8"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23B2F4-7A16-4576-A2E3-131D5C32226D}" type="doc">
      <dgm:prSet loTypeId="urn:microsoft.com/office/officeart/2005/8/layout/hProcess9" loCatId="process" qsTypeId="urn:microsoft.com/office/officeart/2005/8/quickstyle/simple1" qsCatId="simple" csTypeId="urn:microsoft.com/office/officeart/2005/8/colors/accent1_2" csCatId="accent1" phldr="1"/>
      <dgm:spPr/>
    </dgm:pt>
    <dgm:pt modelId="{F256AE9C-F191-4538-AE82-E6D54D90D4AA}">
      <dgm:prSet phldrT="[Text]"/>
      <dgm:spPr/>
      <dgm:t>
        <a:bodyPr/>
        <a:lstStyle/>
        <a:p>
          <a:r>
            <a:rPr lang="en-US" dirty="0"/>
            <a:t>Standardize features set with </a:t>
          </a:r>
          <a:r>
            <a:rPr lang="en-US" dirty="0" err="1"/>
            <a:t>StandardScaler</a:t>
          </a:r>
          <a:r>
            <a:rPr lang="en-US" dirty="0"/>
            <a:t> </a:t>
          </a:r>
        </a:p>
      </dgm:t>
    </dgm:pt>
    <dgm:pt modelId="{319DE774-5984-488D-A138-1D71FE5F6299}" type="parTrans" cxnId="{3C63313E-8657-4EAD-BB75-64667F8C26F0}">
      <dgm:prSet/>
      <dgm:spPr/>
      <dgm:t>
        <a:bodyPr/>
        <a:lstStyle/>
        <a:p>
          <a:endParaRPr lang="en-US"/>
        </a:p>
      </dgm:t>
    </dgm:pt>
    <dgm:pt modelId="{2905C005-C542-4E2E-A0DA-FAE481B5DDEA}" type="sibTrans" cxnId="{3C63313E-8657-4EAD-BB75-64667F8C26F0}">
      <dgm:prSet/>
      <dgm:spPr/>
      <dgm:t>
        <a:bodyPr/>
        <a:lstStyle/>
        <a:p>
          <a:endParaRPr lang="en-US"/>
        </a:p>
      </dgm:t>
    </dgm:pt>
    <dgm:pt modelId="{437C46C6-09E6-47F3-8EFD-26FF05FC5171}">
      <dgm:prSet phldrT="[Text]"/>
      <dgm:spPr/>
      <dgm:t>
        <a:bodyPr/>
        <a:lstStyle/>
        <a:p>
          <a:r>
            <a:rPr lang="en-US" dirty="0"/>
            <a:t>Split data to test and train sets </a:t>
          </a:r>
        </a:p>
      </dgm:t>
    </dgm:pt>
    <dgm:pt modelId="{4569A0AF-E23E-45FD-89CF-3AFC91933C7C}" type="parTrans" cxnId="{023A3D70-8EB5-4A92-829A-E3E8A4D7EC08}">
      <dgm:prSet/>
      <dgm:spPr/>
      <dgm:t>
        <a:bodyPr/>
        <a:lstStyle/>
        <a:p>
          <a:endParaRPr lang="en-US"/>
        </a:p>
      </dgm:t>
    </dgm:pt>
    <dgm:pt modelId="{1082F62D-31EC-41DE-9B3C-F829F14ED6FA}" type="sibTrans" cxnId="{023A3D70-8EB5-4A92-829A-E3E8A4D7EC08}">
      <dgm:prSet/>
      <dgm:spPr/>
      <dgm:t>
        <a:bodyPr/>
        <a:lstStyle/>
        <a:p>
          <a:endParaRPr lang="en-US"/>
        </a:p>
      </dgm:t>
    </dgm:pt>
    <dgm:pt modelId="{71E5700B-5CCA-4369-A0A7-4CB8D2CFCA64}">
      <dgm:prSet phldrT="[Text]"/>
      <dgm:spPr/>
      <dgm:t>
        <a:bodyPr/>
        <a:lstStyle/>
        <a:p>
          <a:r>
            <a:rPr lang="en-US" noProof="0" dirty="0"/>
            <a:t>Train classification models on train set</a:t>
          </a:r>
        </a:p>
      </dgm:t>
    </dgm:pt>
    <dgm:pt modelId="{0732500D-9570-49F9-8ED4-4F8280E0390E}" type="parTrans" cxnId="{FBA61D79-C15A-42DA-8842-DC12DC1A4922}">
      <dgm:prSet/>
      <dgm:spPr/>
      <dgm:t>
        <a:bodyPr/>
        <a:lstStyle/>
        <a:p>
          <a:endParaRPr lang="en-US"/>
        </a:p>
      </dgm:t>
    </dgm:pt>
    <dgm:pt modelId="{D2A7B9C1-CC9B-4F23-A858-B158F59135CD}" type="sibTrans" cxnId="{FBA61D79-C15A-42DA-8842-DC12DC1A4922}">
      <dgm:prSet/>
      <dgm:spPr/>
      <dgm:t>
        <a:bodyPr/>
        <a:lstStyle/>
        <a:p>
          <a:endParaRPr lang="en-US"/>
        </a:p>
      </dgm:t>
    </dgm:pt>
    <dgm:pt modelId="{E1016CCF-0099-4E62-AE07-6CD96B07FCA8}">
      <dgm:prSet phldrT="[Text]"/>
      <dgm:spPr/>
      <dgm:t>
        <a:bodyPr/>
        <a:lstStyle/>
        <a:p>
          <a:r>
            <a:rPr lang="en-US"/>
            <a:t>Assess accuracy of models on test set </a:t>
          </a:r>
          <a:endParaRPr lang="en-US" dirty="0"/>
        </a:p>
      </dgm:t>
    </dgm:pt>
    <dgm:pt modelId="{B52F1733-C7BD-472C-B15C-123972F55F28}" type="parTrans" cxnId="{491E8EDC-10F2-453B-A0C5-F6EA112C8917}">
      <dgm:prSet/>
      <dgm:spPr/>
      <dgm:t>
        <a:bodyPr/>
        <a:lstStyle/>
        <a:p>
          <a:endParaRPr lang="en-US"/>
        </a:p>
      </dgm:t>
    </dgm:pt>
    <dgm:pt modelId="{A02F5C4C-9B09-4F68-95DB-CDCC506C5D92}" type="sibTrans" cxnId="{491E8EDC-10F2-453B-A0C5-F6EA112C8917}">
      <dgm:prSet/>
      <dgm:spPr/>
      <dgm:t>
        <a:bodyPr/>
        <a:lstStyle/>
        <a:p>
          <a:endParaRPr lang="en-US"/>
        </a:p>
      </dgm:t>
    </dgm:pt>
    <dgm:pt modelId="{0B5DC009-3773-4B61-8973-EE4E64F19BF1}" type="pres">
      <dgm:prSet presAssocID="{9623B2F4-7A16-4576-A2E3-131D5C32226D}" presName="CompostProcess" presStyleCnt="0">
        <dgm:presLayoutVars>
          <dgm:dir/>
          <dgm:resizeHandles val="exact"/>
        </dgm:presLayoutVars>
      </dgm:prSet>
      <dgm:spPr/>
    </dgm:pt>
    <dgm:pt modelId="{BD2BB3EB-EBDF-4F22-8998-914C0DA581BD}" type="pres">
      <dgm:prSet presAssocID="{9623B2F4-7A16-4576-A2E3-131D5C32226D}" presName="arrow" presStyleLbl="bgShp" presStyleIdx="0" presStyleCnt="1"/>
      <dgm:spPr/>
    </dgm:pt>
    <dgm:pt modelId="{B4327A27-FD61-418E-BB77-C00D1F94DBF2}" type="pres">
      <dgm:prSet presAssocID="{9623B2F4-7A16-4576-A2E3-131D5C32226D}" presName="linearProcess" presStyleCnt="0"/>
      <dgm:spPr/>
    </dgm:pt>
    <dgm:pt modelId="{73167021-E572-4FEF-97FC-CE4D93641BA7}" type="pres">
      <dgm:prSet presAssocID="{F256AE9C-F191-4538-AE82-E6D54D90D4AA}" presName="textNode" presStyleLbl="node1" presStyleIdx="0" presStyleCnt="4">
        <dgm:presLayoutVars>
          <dgm:bulletEnabled val="1"/>
        </dgm:presLayoutVars>
      </dgm:prSet>
      <dgm:spPr/>
    </dgm:pt>
    <dgm:pt modelId="{5318B87A-9CB7-4740-8564-DC40DB80E2E8}" type="pres">
      <dgm:prSet presAssocID="{2905C005-C542-4E2E-A0DA-FAE481B5DDEA}" presName="sibTrans" presStyleCnt="0"/>
      <dgm:spPr/>
    </dgm:pt>
    <dgm:pt modelId="{573A9960-EFD3-4076-874E-E9187B913B26}" type="pres">
      <dgm:prSet presAssocID="{437C46C6-09E6-47F3-8EFD-26FF05FC5171}" presName="textNode" presStyleLbl="node1" presStyleIdx="1" presStyleCnt="4">
        <dgm:presLayoutVars>
          <dgm:bulletEnabled val="1"/>
        </dgm:presLayoutVars>
      </dgm:prSet>
      <dgm:spPr/>
    </dgm:pt>
    <dgm:pt modelId="{2FFB48A4-DFBE-4E37-85EE-60106264ABB1}" type="pres">
      <dgm:prSet presAssocID="{1082F62D-31EC-41DE-9B3C-F829F14ED6FA}" presName="sibTrans" presStyleCnt="0"/>
      <dgm:spPr/>
    </dgm:pt>
    <dgm:pt modelId="{D08F3D1F-8D3D-4005-90CC-792195C792F6}" type="pres">
      <dgm:prSet presAssocID="{71E5700B-5CCA-4369-A0A7-4CB8D2CFCA64}" presName="textNode" presStyleLbl="node1" presStyleIdx="2" presStyleCnt="4">
        <dgm:presLayoutVars>
          <dgm:bulletEnabled val="1"/>
        </dgm:presLayoutVars>
      </dgm:prSet>
      <dgm:spPr/>
    </dgm:pt>
    <dgm:pt modelId="{957E4C54-8DC6-4F9A-B0B7-EFCB3B9FADFF}" type="pres">
      <dgm:prSet presAssocID="{D2A7B9C1-CC9B-4F23-A858-B158F59135CD}" presName="sibTrans" presStyleCnt="0"/>
      <dgm:spPr/>
    </dgm:pt>
    <dgm:pt modelId="{A3EB5FDC-8F62-43C4-8CAF-BDFF40C77456}" type="pres">
      <dgm:prSet presAssocID="{E1016CCF-0099-4E62-AE07-6CD96B07FCA8}" presName="textNode" presStyleLbl="node1" presStyleIdx="3" presStyleCnt="4">
        <dgm:presLayoutVars>
          <dgm:bulletEnabled val="1"/>
        </dgm:presLayoutVars>
      </dgm:prSet>
      <dgm:spPr/>
    </dgm:pt>
  </dgm:ptLst>
  <dgm:cxnLst>
    <dgm:cxn modelId="{0F5BAE2A-58F1-4F37-B296-1DA4C8509172}" type="presOf" srcId="{71E5700B-5CCA-4369-A0A7-4CB8D2CFCA64}" destId="{D08F3D1F-8D3D-4005-90CC-792195C792F6}" srcOrd="0" destOrd="0" presId="urn:microsoft.com/office/officeart/2005/8/layout/hProcess9"/>
    <dgm:cxn modelId="{3C63313E-8657-4EAD-BB75-64667F8C26F0}" srcId="{9623B2F4-7A16-4576-A2E3-131D5C32226D}" destId="{F256AE9C-F191-4538-AE82-E6D54D90D4AA}" srcOrd="0" destOrd="0" parTransId="{319DE774-5984-488D-A138-1D71FE5F6299}" sibTransId="{2905C005-C542-4E2E-A0DA-FAE481B5DDEA}"/>
    <dgm:cxn modelId="{F56AFA4F-27B2-496A-88F5-FBB8987849F5}" type="presOf" srcId="{F256AE9C-F191-4538-AE82-E6D54D90D4AA}" destId="{73167021-E572-4FEF-97FC-CE4D93641BA7}" srcOrd="0" destOrd="0" presId="urn:microsoft.com/office/officeart/2005/8/layout/hProcess9"/>
    <dgm:cxn modelId="{023A3D70-8EB5-4A92-829A-E3E8A4D7EC08}" srcId="{9623B2F4-7A16-4576-A2E3-131D5C32226D}" destId="{437C46C6-09E6-47F3-8EFD-26FF05FC5171}" srcOrd="1" destOrd="0" parTransId="{4569A0AF-E23E-45FD-89CF-3AFC91933C7C}" sibTransId="{1082F62D-31EC-41DE-9B3C-F829F14ED6FA}"/>
    <dgm:cxn modelId="{FBA61D79-C15A-42DA-8842-DC12DC1A4922}" srcId="{9623B2F4-7A16-4576-A2E3-131D5C32226D}" destId="{71E5700B-5CCA-4369-A0A7-4CB8D2CFCA64}" srcOrd="2" destOrd="0" parTransId="{0732500D-9570-49F9-8ED4-4F8280E0390E}" sibTransId="{D2A7B9C1-CC9B-4F23-A858-B158F59135CD}"/>
    <dgm:cxn modelId="{F930C188-31E9-4F78-AFD0-C7581F0D0F43}" type="presOf" srcId="{9623B2F4-7A16-4576-A2E3-131D5C32226D}" destId="{0B5DC009-3773-4B61-8973-EE4E64F19BF1}" srcOrd="0" destOrd="0" presId="urn:microsoft.com/office/officeart/2005/8/layout/hProcess9"/>
    <dgm:cxn modelId="{D83F859F-60CD-49DC-B6A5-EF7D0EDC5A0F}" type="presOf" srcId="{E1016CCF-0099-4E62-AE07-6CD96B07FCA8}" destId="{A3EB5FDC-8F62-43C4-8CAF-BDFF40C77456}" srcOrd="0" destOrd="0" presId="urn:microsoft.com/office/officeart/2005/8/layout/hProcess9"/>
    <dgm:cxn modelId="{2E1BC8BA-8880-437E-B2D0-899663C0A0FA}" type="presOf" srcId="{437C46C6-09E6-47F3-8EFD-26FF05FC5171}" destId="{573A9960-EFD3-4076-874E-E9187B913B26}" srcOrd="0" destOrd="0" presId="urn:microsoft.com/office/officeart/2005/8/layout/hProcess9"/>
    <dgm:cxn modelId="{491E8EDC-10F2-453B-A0C5-F6EA112C8917}" srcId="{9623B2F4-7A16-4576-A2E3-131D5C32226D}" destId="{E1016CCF-0099-4E62-AE07-6CD96B07FCA8}" srcOrd="3" destOrd="0" parTransId="{B52F1733-C7BD-472C-B15C-123972F55F28}" sibTransId="{A02F5C4C-9B09-4F68-95DB-CDCC506C5D92}"/>
    <dgm:cxn modelId="{69A1AC38-CFF1-4830-95A8-10ECD603B932}" type="presParOf" srcId="{0B5DC009-3773-4B61-8973-EE4E64F19BF1}" destId="{BD2BB3EB-EBDF-4F22-8998-914C0DA581BD}" srcOrd="0" destOrd="0" presId="urn:microsoft.com/office/officeart/2005/8/layout/hProcess9"/>
    <dgm:cxn modelId="{86F490D5-B63D-43EF-BA61-FD31BD39DF2E}" type="presParOf" srcId="{0B5DC009-3773-4B61-8973-EE4E64F19BF1}" destId="{B4327A27-FD61-418E-BB77-C00D1F94DBF2}" srcOrd="1" destOrd="0" presId="urn:microsoft.com/office/officeart/2005/8/layout/hProcess9"/>
    <dgm:cxn modelId="{D5662D0F-604C-4E53-9FEE-F1E48FAC36F4}" type="presParOf" srcId="{B4327A27-FD61-418E-BB77-C00D1F94DBF2}" destId="{73167021-E572-4FEF-97FC-CE4D93641BA7}" srcOrd="0" destOrd="0" presId="urn:microsoft.com/office/officeart/2005/8/layout/hProcess9"/>
    <dgm:cxn modelId="{F5555D81-CD22-4A46-A20D-FB8623D35760}" type="presParOf" srcId="{B4327A27-FD61-418E-BB77-C00D1F94DBF2}" destId="{5318B87A-9CB7-4740-8564-DC40DB80E2E8}" srcOrd="1" destOrd="0" presId="urn:microsoft.com/office/officeart/2005/8/layout/hProcess9"/>
    <dgm:cxn modelId="{54DFEE11-1A31-4AB7-9609-8A23581127F0}" type="presParOf" srcId="{B4327A27-FD61-418E-BB77-C00D1F94DBF2}" destId="{573A9960-EFD3-4076-874E-E9187B913B26}" srcOrd="2" destOrd="0" presId="urn:microsoft.com/office/officeart/2005/8/layout/hProcess9"/>
    <dgm:cxn modelId="{490267AC-B8C4-4F68-9A3D-2FCCA02B9EF7}" type="presParOf" srcId="{B4327A27-FD61-418E-BB77-C00D1F94DBF2}" destId="{2FFB48A4-DFBE-4E37-85EE-60106264ABB1}" srcOrd="3" destOrd="0" presId="urn:microsoft.com/office/officeart/2005/8/layout/hProcess9"/>
    <dgm:cxn modelId="{D7F9F263-9D47-4771-B804-091F8CD9F62A}" type="presParOf" srcId="{B4327A27-FD61-418E-BB77-C00D1F94DBF2}" destId="{D08F3D1F-8D3D-4005-90CC-792195C792F6}" srcOrd="4" destOrd="0" presId="urn:microsoft.com/office/officeart/2005/8/layout/hProcess9"/>
    <dgm:cxn modelId="{44558712-2DA9-46AC-B716-FC5A31C073FA}" type="presParOf" srcId="{B4327A27-FD61-418E-BB77-C00D1F94DBF2}" destId="{957E4C54-8DC6-4F9A-B0B7-EFCB3B9FADFF}" srcOrd="5" destOrd="0" presId="urn:microsoft.com/office/officeart/2005/8/layout/hProcess9"/>
    <dgm:cxn modelId="{FD68FB50-8645-4919-9518-F1241EA3CEC1}" type="presParOf" srcId="{B4327A27-FD61-418E-BB77-C00D1F94DBF2}" destId="{A3EB5FDC-8F62-43C4-8CAF-BDFF40C77456}"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3F00D1-161A-4557-A0CB-902D5969D2C8}">
      <dsp:nvSpPr>
        <dsp:cNvPr id="0" name=""/>
        <dsp:cNvSpPr/>
      </dsp:nvSpPr>
      <dsp:spPr>
        <a:xfrm>
          <a:off x="2447197" y="1043923"/>
          <a:ext cx="532405" cy="91440"/>
        </a:xfrm>
        <a:custGeom>
          <a:avLst/>
          <a:gdLst/>
          <a:ahLst/>
          <a:cxnLst/>
          <a:rect l="0" t="0" r="0" b="0"/>
          <a:pathLst>
            <a:path>
              <a:moveTo>
                <a:pt x="0" y="45720"/>
              </a:moveTo>
              <a:lnTo>
                <a:pt x="53240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99324" y="1086828"/>
        <a:ext cx="28150" cy="5630"/>
      </dsp:txXfrm>
    </dsp:sp>
    <dsp:sp modelId="{C8667AE9-6748-4D08-8878-5D90C9AEDAD3}">
      <dsp:nvSpPr>
        <dsp:cNvPr id="0" name=""/>
        <dsp:cNvSpPr/>
      </dsp:nvSpPr>
      <dsp:spPr>
        <a:xfrm>
          <a:off x="1146" y="355288"/>
          <a:ext cx="2447850" cy="14687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Request and parse launch</a:t>
          </a:r>
          <a:r>
            <a:rPr lang="pl-PL" sz="2300" kern="1200" dirty="0"/>
            <a:t> </a:t>
          </a:r>
          <a:r>
            <a:rPr lang="en-US" sz="2300" kern="1200" dirty="0"/>
            <a:t>data</a:t>
          </a:r>
          <a:r>
            <a:rPr lang="pl-PL" sz="2300" kern="1200" dirty="0"/>
            <a:t> </a:t>
          </a:r>
          <a:r>
            <a:rPr lang="en-US" sz="2300" kern="1200" dirty="0"/>
            <a:t>using get request</a:t>
          </a:r>
        </a:p>
      </dsp:txBody>
      <dsp:txXfrm>
        <a:off x="1146" y="355288"/>
        <a:ext cx="2447850" cy="1468710"/>
      </dsp:txXfrm>
    </dsp:sp>
    <dsp:sp modelId="{8477144F-E43B-4072-8363-3E7E9FDFB650}">
      <dsp:nvSpPr>
        <dsp:cNvPr id="0" name=""/>
        <dsp:cNvSpPr/>
      </dsp:nvSpPr>
      <dsp:spPr>
        <a:xfrm>
          <a:off x="1225071" y="1822198"/>
          <a:ext cx="3010856" cy="532405"/>
        </a:xfrm>
        <a:custGeom>
          <a:avLst/>
          <a:gdLst/>
          <a:ahLst/>
          <a:cxnLst/>
          <a:rect l="0" t="0" r="0" b="0"/>
          <a:pathLst>
            <a:path>
              <a:moveTo>
                <a:pt x="3010856" y="0"/>
              </a:moveTo>
              <a:lnTo>
                <a:pt x="3010856" y="283302"/>
              </a:lnTo>
              <a:lnTo>
                <a:pt x="0" y="283302"/>
              </a:lnTo>
              <a:lnTo>
                <a:pt x="0" y="53240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53923" y="2085586"/>
        <a:ext cx="153152" cy="5630"/>
      </dsp:txXfrm>
    </dsp:sp>
    <dsp:sp modelId="{8E93CF19-A220-4490-80CA-58A5BA816176}">
      <dsp:nvSpPr>
        <dsp:cNvPr id="0" name=""/>
        <dsp:cNvSpPr/>
      </dsp:nvSpPr>
      <dsp:spPr>
        <a:xfrm>
          <a:off x="3012002" y="355288"/>
          <a:ext cx="2447850" cy="14687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Filter data to contain only Falcon 9 entries</a:t>
          </a:r>
        </a:p>
      </dsp:txBody>
      <dsp:txXfrm>
        <a:off x="3012002" y="355288"/>
        <a:ext cx="2447850" cy="1468710"/>
      </dsp:txXfrm>
    </dsp:sp>
    <dsp:sp modelId="{C1BF2783-BD41-4828-97D6-87EC99BBEA2F}">
      <dsp:nvSpPr>
        <dsp:cNvPr id="0" name=""/>
        <dsp:cNvSpPr/>
      </dsp:nvSpPr>
      <dsp:spPr>
        <a:xfrm>
          <a:off x="2447197" y="3075639"/>
          <a:ext cx="532405" cy="91440"/>
        </a:xfrm>
        <a:custGeom>
          <a:avLst/>
          <a:gdLst/>
          <a:ahLst/>
          <a:cxnLst/>
          <a:rect l="0" t="0" r="0" b="0"/>
          <a:pathLst>
            <a:path>
              <a:moveTo>
                <a:pt x="0" y="45720"/>
              </a:moveTo>
              <a:lnTo>
                <a:pt x="53240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99324" y="3118544"/>
        <a:ext cx="28150" cy="5630"/>
      </dsp:txXfrm>
    </dsp:sp>
    <dsp:sp modelId="{DC8FCD19-86FC-4EF6-B2D2-0DBFABA7DBAA}">
      <dsp:nvSpPr>
        <dsp:cNvPr id="0" name=""/>
        <dsp:cNvSpPr/>
      </dsp:nvSpPr>
      <dsp:spPr>
        <a:xfrm>
          <a:off x="1146" y="2387004"/>
          <a:ext cx="2447850" cy="14687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Deal with missing values</a:t>
          </a:r>
        </a:p>
      </dsp:txBody>
      <dsp:txXfrm>
        <a:off x="1146" y="2387004"/>
        <a:ext cx="2447850" cy="1468710"/>
      </dsp:txXfrm>
    </dsp:sp>
    <dsp:sp modelId="{3B0E7CDD-3E3F-4B29-BFB5-B7646C61EC1D}">
      <dsp:nvSpPr>
        <dsp:cNvPr id="0" name=""/>
        <dsp:cNvSpPr/>
      </dsp:nvSpPr>
      <dsp:spPr>
        <a:xfrm>
          <a:off x="3012002" y="2387004"/>
          <a:ext cx="2447850" cy="14687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noProof="0" dirty="0"/>
            <a:t>Export results to csv</a:t>
          </a:r>
        </a:p>
      </dsp:txBody>
      <dsp:txXfrm>
        <a:off x="3012002" y="2387004"/>
        <a:ext cx="2447850" cy="14687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6A595-670D-4352-BF1B-452D6837F7FE}">
      <dsp:nvSpPr>
        <dsp:cNvPr id="0" name=""/>
        <dsp:cNvSpPr/>
      </dsp:nvSpPr>
      <dsp:spPr>
        <a:xfrm>
          <a:off x="2447197" y="1055064"/>
          <a:ext cx="532405" cy="91440"/>
        </a:xfrm>
        <a:custGeom>
          <a:avLst/>
          <a:gdLst/>
          <a:ahLst/>
          <a:cxnLst/>
          <a:rect l="0" t="0" r="0" b="0"/>
          <a:pathLst>
            <a:path>
              <a:moveTo>
                <a:pt x="0" y="45720"/>
              </a:moveTo>
              <a:lnTo>
                <a:pt x="53240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99324" y="1097969"/>
        <a:ext cx="28150" cy="5630"/>
      </dsp:txXfrm>
    </dsp:sp>
    <dsp:sp modelId="{794F120D-2C58-45DF-84B6-1C33B2628152}">
      <dsp:nvSpPr>
        <dsp:cNvPr id="0" name=""/>
        <dsp:cNvSpPr/>
      </dsp:nvSpPr>
      <dsp:spPr>
        <a:xfrm>
          <a:off x="1146" y="366429"/>
          <a:ext cx="2447850" cy="14687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noProof="0" dirty="0"/>
            <a:t>Use Request to obtain additional Falcon 9 launch data from</a:t>
          </a:r>
          <a:r>
            <a:rPr lang="pl-PL" sz="1900" kern="1200" noProof="0" dirty="0"/>
            <a:t> </a:t>
          </a:r>
          <a:r>
            <a:rPr lang="en-US" sz="1900" kern="1200" noProof="0" dirty="0"/>
            <a:t>Wikipedia website</a:t>
          </a:r>
          <a:endParaRPr lang="en-US" sz="1900" kern="1200" dirty="0"/>
        </a:p>
      </dsp:txBody>
      <dsp:txXfrm>
        <a:off x="1146" y="366429"/>
        <a:ext cx="2447850" cy="1468710"/>
      </dsp:txXfrm>
    </dsp:sp>
    <dsp:sp modelId="{9073A4E1-95FE-4D3F-B640-152C9A832DF7}">
      <dsp:nvSpPr>
        <dsp:cNvPr id="0" name=""/>
        <dsp:cNvSpPr/>
      </dsp:nvSpPr>
      <dsp:spPr>
        <a:xfrm>
          <a:off x="1225071" y="1833339"/>
          <a:ext cx="3010856" cy="532405"/>
        </a:xfrm>
        <a:custGeom>
          <a:avLst/>
          <a:gdLst/>
          <a:ahLst/>
          <a:cxnLst/>
          <a:rect l="0" t="0" r="0" b="0"/>
          <a:pathLst>
            <a:path>
              <a:moveTo>
                <a:pt x="3010856" y="0"/>
              </a:moveTo>
              <a:lnTo>
                <a:pt x="3010856" y="283302"/>
              </a:lnTo>
              <a:lnTo>
                <a:pt x="0" y="283302"/>
              </a:lnTo>
              <a:lnTo>
                <a:pt x="0" y="53240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53923" y="2096727"/>
        <a:ext cx="153152" cy="5630"/>
      </dsp:txXfrm>
    </dsp:sp>
    <dsp:sp modelId="{AA1F2108-42C3-4AA4-8C78-7E9DC00C140D}">
      <dsp:nvSpPr>
        <dsp:cNvPr id="0" name=""/>
        <dsp:cNvSpPr/>
      </dsp:nvSpPr>
      <dsp:spPr>
        <a:xfrm>
          <a:off x="3012002" y="366429"/>
          <a:ext cx="2447850" cy="14687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noProof="0" dirty="0"/>
            <a:t>Parsing HTML tables to create </a:t>
          </a:r>
          <a:r>
            <a:rPr lang="en-US" sz="1900" kern="1200" noProof="0" dirty="0" err="1"/>
            <a:t>dataframe</a:t>
          </a:r>
          <a:endParaRPr lang="en-US" sz="1900" kern="1200" noProof="0" dirty="0"/>
        </a:p>
      </dsp:txBody>
      <dsp:txXfrm>
        <a:off x="3012002" y="366429"/>
        <a:ext cx="2447850" cy="1468710"/>
      </dsp:txXfrm>
    </dsp:sp>
    <dsp:sp modelId="{467BACB4-1D89-4870-802C-33CA320E6E8C}">
      <dsp:nvSpPr>
        <dsp:cNvPr id="0" name=""/>
        <dsp:cNvSpPr/>
      </dsp:nvSpPr>
      <dsp:spPr>
        <a:xfrm>
          <a:off x="1146" y="2398145"/>
          <a:ext cx="2447850" cy="146871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noProof="0" dirty="0"/>
            <a:t>Export results to csv</a:t>
          </a:r>
        </a:p>
      </dsp:txBody>
      <dsp:txXfrm>
        <a:off x="1146" y="2398145"/>
        <a:ext cx="2447850" cy="14687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64795C-D182-479A-A297-BD7309A1C2D2}">
      <dsp:nvSpPr>
        <dsp:cNvPr id="0" name=""/>
        <dsp:cNvSpPr/>
      </dsp:nvSpPr>
      <dsp:spPr>
        <a:xfrm>
          <a:off x="609599" y="0"/>
          <a:ext cx="6908800" cy="164592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DFD32B-E4CC-4D88-8EF5-1FFB8B215968}">
      <dsp:nvSpPr>
        <dsp:cNvPr id="0" name=""/>
        <dsp:cNvSpPr/>
      </dsp:nvSpPr>
      <dsp:spPr>
        <a:xfrm>
          <a:off x="2293" y="493776"/>
          <a:ext cx="1560071" cy="6583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noProof="0" dirty="0"/>
            <a:t>Check data types</a:t>
          </a:r>
        </a:p>
      </dsp:txBody>
      <dsp:txXfrm>
        <a:off x="34432" y="525915"/>
        <a:ext cx="1495793" cy="594090"/>
      </dsp:txXfrm>
    </dsp:sp>
    <dsp:sp modelId="{EB901023-3848-4A8A-ADA8-04F79B35F8F5}">
      <dsp:nvSpPr>
        <dsp:cNvPr id="0" name=""/>
        <dsp:cNvSpPr/>
      </dsp:nvSpPr>
      <dsp:spPr>
        <a:xfrm>
          <a:off x="1643128" y="493776"/>
          <a:ext cx="1560071" cy="6583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noProof="0" dirty="0"/>
            <a:t>Deal with missing values</a:t>
          </a:r>
        </a:p>
      </dsp:txBody>
      <dsp:txXfrm>
        <a:off x="1675267" y="525915"/>
        <a:ext cx="1495793" cy="594090"/>
      </dsp:txXfrm>
    </dsp:sp>
    <dsp:sp modelId="{CDAFBF29-6090-4779-8236-5BC8862D25B7}">
      <dsp:nvSpPr>
        <dsp:cNvPr id="0" name=""/>
        <dsp:cNvSpPr/>
      </dsp:nvSpPr>
      <dsp:spPr>
        <a:xfrm>
          <a:off x="3283964" y="493776"/>
          <a:ext cx="1560071" cy="6583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a landing outcome label from Outcome column</a:t>
          </a:r>
        </a:p>
      </dsp:txBody>
      <dsp:txXfrm>
        <a:off x="3316103" y="525915"/>
        <a:ext cx="1495793" cy="594090"/>
      </dsp:txXfrm>
    </dsp:sp>
    <dsp:sp modelId="{3B7E560B-FD3D-4990-821C-93E7DE6E97CE}">
      <dsp:nvSpPr>
        <dsp:cNvPr id="0" name=""/>
        <dsp:cNvSpPr/>
      </dsp:nvSpPr>
      <dsp:spPr>
        <a:xfrm>
          <a:off x="4924799" y="493776"/>
          <a:ext cx="1560071" cy="6583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dummy variables to categorical columns</a:t>
          </a:r>
        </a:p>
      </dsp:txBody>
      <dsp:txXfrm>
        <a:off x="4956938" y="525915"/>
        <a:ext cx="1495793" cy="594090"/>
      </dsp:txXfrm>
    </dsp:sp>
    <dsp:sp modelId="{6949DF60-5CD5-4B55-A038-40C88910E3E5}">
      <dsp:nvSpPr>
        <dsp:cNvPr id="0" name=""/>
        <dsp:cNvSpPr/>
      </dsp:nvSpPr>
      <dsp:spPr>
        <a:xfrm>
          <a:off x="6565635" y="493776"/>
          <a:ext cx="1560071" cy="6583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Cast all numeric columns to float64</a:t>
          </a:r>
        </a:p>
      </dsp:txBody>
      <dsp:txXfrm>
        <a:off x="6597774" y="525915"/>
        <a:ext cx="1495793" cy="5940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2BB3EB-EBDF-4F22-8998-914C0DA581BD}">
      <dsp:nvSpPr>
        <dsp:cNvPr id="0" name=""/>
        <dsp:cNvSpPr/>
      </dsp:nvSpPr>
      <dsp:spPr>
        <a:xfrm>
          <a:off x="609599" y="0"/>
          <a:ext cx="6908800" cy="189371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167021-E572-4FEF-97FC-CE4D93641BA7}">
      <dsp:nvSpPr>
        <dsp:cNvPr id="0" name=""/>
        <dsp:cNvSpPr/>
      </dsp:nvSpPr>
      <dsp:spPr>
        <a:xfrm>
          <a:off x="4067" y="568115"/>
          <a:ext cx="1956593" cy="7574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Standardize features set with </a:t>
          </a:r>
          <a:r>
            <a:rPr lang="en-US" sz="1400" kern="1200" dirty="0" err="1"/>
            <a:t>StandardScaler</a:t>
          </a:r>
          <a:r>
            <a:rPr lang="en-US" sz="1400" kern="1200" dirty="0"/>
            <a:t> </a:t>
          </a:r>
        </a:p>
      </dsp:txBody>
      <dsp:txXfrm>
        <a:off x="41044" y="605092"/>
        <a:ext cx="1882639" cy="683533"/>
      </dsp:txXfrm>
    </dsp:sp>
    <dsp:sp modelId="{573A9960-EFD3-4076-874E-E9187B913B26}">
      <dsp:nvSpPr>
        <dsp:cNvPr id="0" name=""/>
        <dsp:cNvSpPr/>
      </dsp:nvSpPr>
      <dsp:spPr>
        <a:xfrm>
          <a:off x="2058491" y="568115"/>
          <a:ext cx="1956593" cy="7574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Split data to test and train sets </a:t>
          </a:r>
        </a:p>
      </dsp:txBody>
      <dsp:txXfrm>
        <a:off x="2095468" y="605092"/>
        <a:ext cx="1882639" cy="683533"/>
      </dsp:txXfrm>
    </dsp:sp>
    <dsp:sp modelId="{D08F3D1F-8D3D-4005-90CC-792195C792F6}">
      <dsp:nvSpPr>
        <dsp:cNvPr id="0" name=""/>
        <dsp:cNvSpPr/>
      </dsp:nvSpPr>
      <dsp:spPr>
        <a:xfrm>
          <a:off x="4112914" y="568115"/>
          <a:ext cx="1956593" cy="7574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noProof="0" dirty="0"/>
            <a:t>Train classification models on train set</a:t>
          </a:r>
        </a:p>
      </dsp:txBody>
      <dsp:txXfrm>
        <a:off x="4149891" y="605092"/>
        <a:ext cx="1882639" cy="683533"/>
      </dsp:txXfrm>
    </dsp:sp>
    <dsp:sp modelId="{A3EB5FDC-8F62-43C4-8CAF-BDFF40C77456}">
      <dsp:nvSpPr>
        <dsp:cNvPr id="0" name=""/>
        <dsp:cNvSpPr/>
      </dsp:nvSpPr>
      <dsp:spPr>
        <a:xfrm>
          <a:off x="6167338" y="568115"/>
          <a:ext cx="1956593" cy="7574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Assess accuracy of models on test set </a:t>
          </a:r>
          <a:endParaRPr lang="en-US" sz="1400" kern="1200" dirty="0"/>
        </a:p>
      </dsp:txBody>
      <dsp:txXfrm>
        <a:off x="6204315" y="605092"/>
        <a:ext cx="1882639" cy="683533"/>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2349036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3034188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2683885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1698785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LNakonieczny/IBM_Data_Science_Capstone_Project/blob/main/labs-jupyter-spacex-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Nakonieczny/IBM_Data_Science_Capstone_Project/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Nakonieczny/IBM_Data_Science_Capstone_Project/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LNakonieczny/IBM_Data_Science_Capstone_Project/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Nakonieczny/IBM_Data_Science_Capstone_Project/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LNakonieczny/IBM_Data_Science_Capstone_Project/blob/main/SpaceX_Machine%20Learning%20Prediction_Part_5.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hyperlink" Target="https://github.com/LNakonieczny/IBM_Data_Science_Capstone_Project"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LNakonieczny/IBM_Data_Science_Capstone_Project/blob/main/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LNakonieczny/IBM_Data_Science_Capstone_Project/blob/main/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pl-PL" dirty="0">
                <a:solidFill>
                  <a:schemeClr val="bg2"/>
                </a:solidFill>
                <a:latin typeface="Abadi"/>
                <a:ea typeface="SF Pro" pitchFamily="2" charset="0"/>
                <a:cs typeface="SF Pro" pitchFamily="2" charset="0"/>
              </a:rPr>
              <a:t>Łukasz Nakonieczny</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08</a:t>
            </a:r>
            <a:r>
              <a:rPr lang="pl-PL" dirty="0">
                <a:solidFill>
                  <a:schemeClr val="bg2"/>
                </a:solidFill>
                <a:latin typeface="Abadi" panose="020B0604020104020204" pitchFamily="34" charset="0"/>
                <a:ea typeface="SF Pro" pitchFamily="2" charset="0"/>
                <a:cs typeface="SF Pro" pitchFamily="2" charset="0"/>
              </a:rPr>
              <a:t>.</a:t>
            </a:r>
            <a:r>
              <a:rPr lang="en-US" dirty="0">
                <a:solidFill>
                  <a:schemeClr val="bg2"/>
                </a:solidFill>
                <a:latin typeface="Abadi" panose="020B0604020104020204" pitchFamily="34" charset="0"/>
                <a:ea typeface="SF Pro" pitchFamily="2" charset="0"/>
                <a:cs typeface="SF Pro" pitchFamily="2" charset="0"/>
              </a:rPr>
              <a:t>11</a:t>
            </a:r>
            <a:r>
              <a:rPr lang="pl-PL" dirty="0">
                <a:solidFill>
                  <a:schemeClr val="bg2"/>
                </a:solidFill>
                <a:latin typeface="Abadi" panose="020B0604020104020204" pitchFamily="34" charset="0"/>
                <a:ea typeface="SF Pro" pitchFamily="2" charset="0"/>
                <a:cs typeface="SF Pro" pitchFamily="2" charset="0"/>
              </a:rPr>
              <a:t>.2022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046370"/>
            <a:ext cx="8975652" cy="3380841"/>
          </a:xfrm>
          <a:prstGeom prst="rect">
            <a:avLst/>
          </a:prstGeom>
        </p:spPr>
        <p:txBody>
          <a:bodyPr>
            <a:normAutofit fontScale="85000" lnSpcReduction="20000"/>
          </a:bodyPr>
          <a:lstStyle/>
          <a:p>
            <a:r>
              <a:rPr lang="en-US" sz="2200" dirty="0">
                <a:solidFill>
                  <a:schemeClr val="accent3">
                    <a:lumMod val="25000"/>
                  </a:schemeClr>
                </a:solidFill>
                <a:latin typeface="Abadi" panose="020B0604020104020204" pitchFamily="34" charset="0"/>
              </a:rPr>
              <a:t>We checked if all data are of correct type</a:t>
            </a:r>
            <a:endParaRPr lang="pl-PL"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replaced missing values in the payload mass column by the mean of the payload mass</a:t>
            </a:r>
            <a:endParaRPr lang="pl-PL"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created binary variable ’Class’ that take value 0 when landing of first stage was failure and 1 when landing was successful</a:t>
            </a:r>
            <a:endParaRPr lang="pl-PL"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Using Pandas </a:t>
            </a:r>
            <a:r>
              <a:rPr lang="en-US" sz="2200" dirty="0" err="1">
                <a:solidFill>
                  <a:schemeClr val="accent3">
                    <a:lumMod val="25000"/>
                  </a:schemeClr>
                </a:solidFill>
                <a:latin typeface="Abadi" panose="020B0604020104020204" pitchFamily="34" charset="0"/>
              </a:rPr>
              <a:t>get_dummies</a:t>
            </a:r>
            <a:r>
              <a:rPr lang="en-US" sz="2200" dirty="0">
                <a:solidFill>
                  <a:schemeClr val="accent3">
                    <a:lumMod val="25000"/>
                  </a:schemeClr>
                </a:solidFill>
                <a:latin typeface="Abadi" panose="020B0604020104020204" pitchFamily="34" charset="0"/>
              </a:rPr>
              <a:t> method</a:t>
            </a:r>
            <a:r>
              <a:rPr lang="pl-PL"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we transformed categorical variables to the numerical ones</a:t>
            </a:r>
            <a:endParaRPr lang="pl-PL"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a:t>
            </a:r>
            <a:r>
              <a:rPr lang="pl-PL"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casted all numeric columns to float64</a:t>
            </a:r>
            <a:endParaRPr lang="pl-PL"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r>
              <a:rPr lang="en-US" sz="2400" dirty="0">
                <a:hlinkClick r:id="rId3"/>
              </a:rPr>
              <a:t>https://github.com/LNakonieczny/IBM_Data_Science_Capstone_Project/blob/main/labs-jupyter-spacex-Data%20wrangling.ipynb</a:t>
            </a:r>
            <a:endParaRPr lang="en-US" sz="24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5AEF9C4E-C9D7-854D-B4AD-68EAA34C4204}"/>
              </a:ext>
            </a:extLst>
          </p:cNvPr>
          <p:cNvGraphicFramePr/>
          <p:nvPr>
            <p:extLst>
              <p:ext uri="{D42A27DB-BD31-4B8C-83A1-F6EECF244321}">
                <p14:modId xmlns:p14="http://schemas.microsoft.com/office/powerpoint/2010/main" val="3252979041"/>
              </p:ext>
            </p:extLst>
          </p:nvPr>
        </p:nvGraphicFramePr>
        <p:xfrm>
          <a:off x="1481211" y="1390290"/>
          <a:ext cx="8128000" cy="16459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used </a:t>
            </a:r>
            <a:r>
              <a:rPr lang="en-US" sz="2200" dirty="0" err="1">
                <a:solidFill>
                  <a:schemeClr val="accent3">
                    <a:lumMod val="25000"/>
                  </a:schemeClr>
                </a:solidFill>
                <a:latin typeface="Abadi"/>
              </a:rPr>
              <a:t>catplot</a:t>
            </a:r>
            <a:r>
              <a:rPr lang="en-US" sz="2200" dirty="0">
                <a:solidFill>
                  <a:schemeClr val="accent3">
                    <a:lumMod val="25000"/>
                  </a:schemeClr>
                </a:solidFill>
                <a:latin typeface="Abadi"/>
              </a:rPr>
              <a:t> and scatterplot for investigating relations among payload mass , flight number, launch site, and orbit type and they connection to the outcome of the landing of the first stage</a:t>
            </a:r>
            <a:endParaRPr lang="pl-PL"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used </a:t>
            </a:r>
            <a:r>
              <a:rPr lang="en-US" sz="2200" dirty="0" err="1">
                <a:solidFill>
                  <a:schemeClr val="accent3">
                    <a:lumMod val="25000"/>
                  </a:schemeClr>
                </a:solidFill>
                <a:latin typeface="Abadi"/>
              </a:rPr>
              <a:t>barplot</a:t>
            </a:r>
            <a:r>
              <a:rPr lang="en-US" sz="2200" dirty="0">
                <a:solidFill>
                  <a:schemeClr val="accent3">
                    <a:lumMod val="25000"/>
                  </a:schemeClr>
                </a:solidFill>
                <a:latin typeface="Abadi"/>
              </a:rPr>
              <a:t> to visualize success rate for various orbits types</a:t>
            </a:r>
            <a:endParaRPr lang="pl-PL"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used </a:t>
            </a:r>
            <a:r>
              <a:rPr lang="en-US" sz="2200" dirty="0" err="1">
                <a:solidFill>
                  <a:schemeClr val="accent3">
                    <a:lumMod val="25000"/>
                  </a:schemeClr>
                </a:solidFill>
                <a:latin typeface="Abadi"/>
              </a:rPr>
              <a:t>lineplot</a:t>
            </a:r>
            <a:r>
              <a:rPr lang="en-US" sz="2200" dirty="0">
                <a:solidFill>
                  <a:schemeClr val="accent3">
                    <a:lumMod val="25000"/>
                  </a:schemeClr>
                </a:solidFill>
                <a:latin typeface="Abadi"/>
              </a:rPr>
              <a:t> to represent change of success rate for all launches over given time period</a:t>
            </a:r>
            <a:r>
              <a:rPr lang="pl-PL" sz="2200" dirty="0">
                <a:solidFill>
                  <a:schemeClr val="accent3">
                    <a:lumMod val="25000"/>
                  </a:schemeClr>
                </a:solidFill>
                <a:latin typeface="Abadi"/>
              </a:rPr>
              <a:t> </a:t>
            </a:r>
          </a:p>
          <a:p>
            <a:pPr>
              <a:lnSpc>
                <a:spcPct val="100000"/>
              </a:lnSpc>
              <a:spcBef>
                <a:spcPts val="1400"/>
              </a:spcBef>
            </a:pPr>
            <a:endParaRPr lang="en-US" sz="2200" dirty="0">
              <a:solidFill>
                <a:schemeClr val="accent3">
                  <a:lumMod val="25000"/>
                </a:schemeClr>
              </a:solidFill>
              <a:latin typeface="Abadi"/>
            </a:endParaRPr>
          </a:p>
          <a:p>
            <a:r>
              <a:rPr lang="en-US" sz="2000" dirty="0">
                <a:hlinkClick r:id="rId3"/>
              </a:rPr>
              <a:t>https://github.com/LNakonieczny/IBM_Data_Science_Capstone_Project/blob/main/jupyter-labs-eda-dataviz.ipynb</a:t>
            </a: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We used SQL queries to obtain information about</a:t>
            </a:r>
            <a:r>
              <a:rPr lang="pl-PL"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launch sites</a:t>
            </a:r>
            <a:r>
              <a:rPr lang="pl-PL"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payload mass</a:t>
            </a:r>
            <a:r>
              <a:rPr lang="pl-PL"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successful </a:t>
            </a:r>
            <a:r>
              <a:rPr lang="pl-PL" sz="2200" dirty="0">
                <a:solidFill>
                  <a:schemeClr val="accent3">
                    <a:lumMod val="25000"/>
                  </a:schemeClr>
                </a:solidFill>
                <a:latin typeface="Abadi"/>
              </a:rPr>
              <a:t>and </a:t>
            </a:r>
            <a:r>
              <a:rPr lang="en-US" sz="2200" dirty="0">
                <a:solidFill>
                  <a:schemeClr val="accent3">
                    <a:lumMod val="25000"/>
                  </a:schemeClr>
                </a:solidFill>
                <a:latin typeface="Abadi"/>
              </a:rPr>
              <a:t>failure</a:t>
            </a:r>
            <a:r>
              <a:rPr lang="pl-PL" sz="2200" dirty="0">
                <a:solidFill>
                  <a:schemeClr val="accent3">
                    <a:lumMod val="25000"/>
                  </a:schemeClr>
                </a:solidFill>
                <a:latin typeface="Abadi"/>
              </a:rPr>
              <a:t> </a:t>
            </a:r>
            <a:r>
              <a:rPr lang="en-US" sz="2200" dirty="0">
                <a:solidFill>
                  <a:schemeClr val="accent3">
                    <a:lumMod val="25000"/>
                  </a:schemeClr>
                </a:solidFill>
                <a:latin typeface="Abadi"/>
              </a:rPr>
              <a:t>landing dates and booster versions</a:t>
            </a:r>
            <a:r>
              <a:rPr lang="pl-PL" sz="2200" dirty="0">
                <a:solidFill>
                  <a:schemeClr val="accent3">
                    <a:lumMod val="25000"/>
                  </a:schemeClr>
                </a:solidFill>
                <a:latin typeface="Abadi"/>
              </a:rPr>
              <a:t>. </a:t>
            </a:r>
          </a:p>
          <a:p>
            <a:pPr marL="0" indent="0">
              <a:lnSpc>
                <a:spcPct val="100000"/>
              </a:lnSpc>
              <a:spcBef>
                <a:spcPts val="1400"/>
              </a:spcBef>
              <a:buNone/>
            </a:pPr>
            <a:endParaRPr lang="pl-PL"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r>
              <a:rPr lang="en-US" sz="2000" dirty="0">
                <a:hlinkClick r:id="rId3"/>
              </a:rPr>
              <a:t>https://github.com/LNakonieczny/IBM_Data_Science_Capstone_Project/blob/main/jupyter-labs-eda-sql-coursera_sqllite.ipynb</a:t>
            </a:r>
            <a:endParaRPr lang="en-US" sz="20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created and added to folium map following objects</a:t>
            </a:r>
            <a:r>
              <a:rPr lang="pl-PL"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to indicate launch sites position on global map</a:t>
            </a:r>
            <a:r>
              <a:rPr lang="pl-PL" sz="1800" dirty="0">
                <a:solidFill>
                  <a:schemeClr val="accent3">
                    <a:lumMod val="25000"/>
                  </a:schemeClr>
                </a:solidFill>
                <a:latin typeface="Abadi" panose="020B0604020104020204" pitchFamily="34" charset="0"/>
              </a:rPr>
              <a:t>,</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markers to indicate if landing of first stage was a success or failure</a:t>
            </a:r>
            <a:r>
              <a:rPr lang="pl-PL"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lines for measuring distance between launch site and nearest feature like coastline, railroad, highway or city</a:t>
            </a:r>
            <a:r>
              <a:rPr lang="pl-PL" sz="1800" dirty="0">
                <a:solidFill>
                  <a:schemeClr val="accent3">
                    <a:lumMod val="25000"/>
                  </a:schemeClr>
                </a:solidFill>
                <a:latin typeface="Abadi" panose="020B0604020104020204" pitchFamily="34" charset="0"/>
              </a:rPr>
              <a:t>. </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pl-PL" sz="2200" dirty="0">
                <a:solidFill>
                  <a:schemeClr val="accent3">
                    <a:lumMod val="25000"/>
                  </a:schemeClr>
                </a:solidFill>
                <a:latin typeface="Abadi" panose="020B0604020104020204" pitchFamily="34" charset="0"/>
              </a:rPr>
              <a:t>	</a:t>
            </a:r>
          </a:p>
          <a:p>
            <a:r>
              <a:rPr lang="en-US" sz="2000" dirty="0">
                <a:hlinkClick r:id="rId3"/>
              </a:rPr>
              <a:t>https://github.com/LNakonieczny/IBM_Data_Science_Capstone_Project/blob/main/lab_jupyter_launch_site_location.ipynb</a:t>
            </a:r>
            <a:endParaRPr lang="en-US" sz="20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19994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used the following interactions and visualization in dashboard</a:t>
            </a:r>
            <a:r>
              <a:rPr lang="pl-PL"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err="1">
                <a:solidFill>
                  <a:schemeClr val="accent3">
                    <a:lumMod val="25000"/>
                  </a:schemeClr>
                </a:solidFill>
                <a:latin typeface="Abadi" panose="020B0604020104020204" pitchFamily="34" charset="0"/>
              </a:rPr>
              <a:t>piechart</a:t>
            </a:r>
            <a:r>
              <a:rPr lang="en-US" sz="2200" dirty="0">
                <a:solidFill>
                  <a:schemeClr val="accent3">
                    <a:lumMod val="25000"/>
                  </a:schemeClr>
                </a:solidFill>
                <a:latin typeface="Abadi" panose="020B0604020104020204" pitchFamily="34" charset="0"/>
              </a:rPr>
              <a:t> to represent success rate for given launch site</a:t>
            </a:r>
            <a:r>
              <a:rPr lang="pl-PL"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err="1">
                <a:solidFill>
                  <a:schemeClr val="accent3">
                    <a:lumMod val="25000"/>
                  </a:schemeClr>
                </a:solidFill>
                <a:latin typeface="Abadi" panose="020B0604020104020204" pitchFamily="34" charset="0"/>
              </a:rPr>
              <a:t>scaterplot</a:t>
            </a:r>
            <a:r>
              <a:rPr lang="en-US" sz="2200" dirty="0">
                <a:solidFill>
                  <a:schemeClr val="accent3">
                    <a:lumMod val="25000"/>
                  </a:schemeClr>
                </a:solidFill>
                <a:latin typeface="Abadi" panose="020B0604020104020204" pitchFamily="34" charset="0"/>
              </a:rPr>
              <a:t> for visualization of relations between payload mass and success of retrieving first stage</a:t>
            </a:r>
            <a:r>
              <a:rPr lang="pl-PL"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dropdown list for drill down on success rate for specific launch site</a:t>
            </a:r>
            <a:r>
              <a:rPr lang="pl-PL"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slider to Focus on specific payload mass range</a:t>
            </a:r>
            <a:r>
              <a:rPr lang="pl-PL"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pl-PL" sz="2200" dirty="0">
              <a:solidFill>
                <a:schemeClr val="accent3">
                  <a:lumMod val="25000"/>
                </a:schemeClr>
              </a:solidFill>
              <a:latin typeface="Abadi" panose="020B0604020104020204" pitchFamily="34" charset="0"/>
            </a:endParaRPr>
          </a:p>
          <a:p>
            <a:r>
              <a:rPr lang="en-US" sz="2000" dirty="0">
                <a:hlinkClick r:id="rId3"/>
              </a:rPr>
              <a:t>https://github.com/LNakonieczny/IBM_Data_Science_Capstone_Project/blob/main/spacex_dash_app.py</a:t>
            </a:r>
            <a:endParaRPr lang="en-US" sz="20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1451" y="3429000"/>
            <a:ext cx="9745589" cy="2596573"/>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a preparatory steps before training of chosen classification models we used </a:t>
            </a:r>
            <a:r>
              <a:rPr lang="en-US" sz="2200" dirty="0" err="1">
                <a:solidFill>
                  <a:schemeClr val="accent3">
                    <a:lumMod val="25000"/>
                  </a:schemeClr>
                </a:solidFill>
                <a:latin typeface="Abadi" panose="020B0604020104020204" pitchFamily="34" charset="0"/>
              </a:rPr>
              <a:t>sklearn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StandardSacer</a:t>
            </a:r>
            <a:r>
              <a:rPr lang="en-US" sz="2200" dirty="0">
                <a:solidFill>
                  <a:schemeClr val="accent3">
                    <a:lumMod val="25000"/>
                  </a:schemeClr>
                </a:solidFill>
                <a:latin typeface="Abadi" panose="020B0604020104020204" pitchFamily="34" charset="0"/>
              </a:rPr>
              <a:t> (on features) and subsequently </a:t>
            </a:r>
            <a:r>
              <a:rPr lang="en-US" sz="2200" dirty="0" err="1">
                <a:solidFill>
                  <a:schemeClr val="accent3">
                    <a:lumMod val="25000"/>
                  </a:schemeClr>
                </a:solidFill>
                <a:latin typeface="Abadi" panose="020B0604020104020204" pitchFamily="34" charset="0"/>
              </a:rPr>
              <a:t>train_test_split</a:t>
            </a:r>
            <a:r>
              <a:rPr lang="en-US" sz="2200" dirty="0">
                <a:solidFill>
                  <a:schemeClr val="accent3">
                    <a:lumMod val="25000"/>
                  </a:schemeClr>
                </a:solidFill>
                <a:latin typeface="Abadi" panose="020B0604020104020204" pitchFamily="34" charset="0"/>
              </a:rPr>
              <a:t> on whole dataset</a:t>
            </a: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trained selected model</a:t>
            </a:r>
            <a:r>
              <a:rPr lang="pl-PL"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 on train set</a:t>
            </a: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assess accuracy of the models we used test dataset and score method of </a:t>
            </a:r>
            <a:r>
              <a:rPr lang="en-US" sz="2200" dirty="0" err="1">
                <a:solidFill>
                  <a:schemeClr val="accent3">
                    <a:lumMod val="25000"/>
                  </a:schemeClr>
                </a:solidFill>
                <a:latin typeface="Abadi" panose="020B0604020104020204" pitchFamily="34" charset="0"/>
              </a:rPr>
              <a:t>sklearn</a:t>
            </a: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visualized accuracy of models with </a:t>
            </a:r>
            <a:r>
              <a:rPr lang="en-US" sz="2200" dirty="0" err="1">
                <a:solidFill>
                  <a:schemeClr val="accent3">
                    <a:lumMod val="25000"/>
                  </a:schemeClr>
                </a:solidFill>
                <a:latin typeface="Abadi" panose="020B0604020104020204" pitchFamily="34" charset="0"/>
              </a:rPr>
              <a:t>barchart</a:t>
            </a:r>
            <a:r>
              <a:rPr lang="en-US" sz="2200" dirty="0">
                <a:solidFill>
                  <a:schemeClr val="accent3">
                    <a:lumMod val="25000"/>
                  </a:schemeClr>
                </a:solidFill>
                <a:latin typeface="Abadi" panose="020B0604020104020204" pitchFamily="34" charset="0"/>
              </a:rPr>
              <a:t> and plot of confusion matrix for best performing model</a:t>
            </a:r>
          </a:p>
          <a:p>
            <a:pPr marL="0" indent="0">
              <a:lnSpc>
                <a:spcPct val="100000"/>
              </a:lnSpc>
              <a:spcBef>
                <a:spcPts val="1400"/>
              </a:spcBef>
              <a:buNone/>
            </a:pPr>
            <a:endParaRPr lang="pl-PL" sz="2200" dirty="0">
              <a:solidFill>
                <a:schemeClr val="accent3">
                  <a:lumMod val="25000"/>
                </a:schemeClr>
              </a:solidFill>
              <a:latin typeface="Abadi" panose="020B0604020104020204" pitchFamily="34" charset="0"/>
            </a:endParaRPr>
          </a:p>
          <a:p>
            <a:r>
              <a:rPr lang="en-US" sz="2200" dirty="0">
                <a:hlinkClick r:id="rId3"/>
              </a:rPr>
              <a:t>https://github.com/LNakonieczny/IBM_Data_Science_Capstone_Project/blob/main/SpaceX_Machine%20Learning%20Prediction_Part_5.ipynb</a:t>
            </a:r>
            <a:endParaRPr lang="en-US" sz="2200" dirty="0"/>
          </a:p>
          <a:p>
            <a:pPr marL="0" indent="0">
              <a:buNone/>
            </a:pPr>
            <a:endParaRPr lang="en-US" sz="22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0C0E0F2D-E652-D411-CB86-7DF255BC9340}"/>
              </a:ext>
            </a:extLst>
          </p:cNvPr>
          <p:cNvGraphicFramePr/>
          <p:nvPr>
            <p:extLst>
              <p:ext uri="{D42A27DB-BD31-4B8C-83A1-F6EECF244321}">
                <p14:modId xmlns:p14="http://schemas.microsoft.com/office/powerpoint/2010/main" val="2897211697"/>
              </p:ext>
            </p:extLst>
          </p:nvPr>
        </p:nvGraphicFramePr>
        <p:xfrm>
          <a:off x="1818640" y="1320799"/>
          <a:ext cx="8128000" cy="1893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338320"/>
            <a:ext cx="3932238" cy="153066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descr="Chart, scatter chart&#10;&#10;Description automatically generated">
            <a:extLst>
              <a:ext uri="{FF2B5EF4-FFF2-40B4-BE49-F238E27FC236}">
                <a16:creationId xmlns:a16="http://schemas.microsoft.com/office/drawing/2014/main" id="{4055F339-BB40-22ED-8CD5-65AF67835524}"/>
              </a:ext>
            </a:extLst>
          </p:cNvPr>
          <p:cNvPicPr>
            <a:picLocks noChangeAspect="1"/>
          </p:cNvPicPr>
          <p:nvPr/>
        </p:nvPicPr>
        <p:blipFill>
          <a:blip r:embed="rId3"/>
          <a:stretch>
            <a:fillRect/>
          </a:stretch>
        </p:blipFill>
        <p:spPr>
          <a:xfrm>
            <a:off x="770011" y="1328124"/>
            <a:ext cx="10609190" cy="2383112"/>
          </a:xfrm>
          <a:prstGeom prst="rect">
            <a:avLst/>
          </a:prstGeom>
        </p:spPr>
      </p:pic>
      <p:pic>
        <p:nvPicPr>
          <p:cNvPr id="10" name="Picture 9" descr="Text&#10;&#10;Description automatically generated">
            <a:extLst>
              <a:ext uri="{FF2B5EF4-FFF2-40B4-BE49-F238E27FC236}">
                <a16:creationId xmlns:a16="http://schemas.microsoft.com/office/drawing/2014/main" id="{F348A97F-0B4C-1D70-32D5-2CFDACF1FF38}"/>
              </a:ext>
            </a:extLst>
          </p:cNvPr>
          <p:cNvPicPr>
            <a:picLocks noChangeAspect="1"/>
          </p:cNvPicPr>
          <p:nvPr/>
        </p:nvPicPr>
        <p:blipFill>
          <a:blip r:embed="rId4"/>
          <a:stretch>
            <a:fillRect/>
          </a:stretch>
        </p:blipFill>
        <p:spPr>
          <a:xfrm>
            <a:off x="770011" y="3711236"/>
            <a:ext cx="10609189" cy="231433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Chart&#10;&#10;Description automatically generated">
            <a:extLst>
              <a:ext uri="{FF2B5EF4-FFF2-40B4-BE49-F238E27FC236}">
                <a16:creationId xmlns:a16="http://schemas.microsoft.com/office/drawing/2014/main" id="{E2901157-AB43-6E1B-DEB8-5A240CEB2F47}"/>
              </a:ext>
            </a:extLst>
          </p:cNvPr>
          <p:cNvPicPr>
            <a:picLocks noChangeAspect="1"/>
          </p:cNvPicPr>
          <p:nvPr/>
        </p:nvPicPr>
        <p:blipFill>
          <a:blip r:embed="rId3"/>
          <a:stretch>
            <a:fillRect/>
          </a:stretch>
        </p:blipFill>
        <p:spPr>
          <a:xfrm>
            <a:off x="770011" y="1290320"/>
            <a:ext cx="10588869" cy="473525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dirty="0">
              <a:solidFill>
                <a:srgbClr val="0B49CB"/>
              </a:solidFill>
            </a:endParaRPr>
          </a:p>
        </p:txBody>
      </p:sp>
      <p:pic>
        <p:nvPicPr>
          <p:cNvPr id="6" name="Picture 5" descr="Chart, bar chart&#10;&#10;Description automatically generated">
            <a:extLst>
              <a:ext uri="{FF2B5EF4-FFF2-40B4-BE49-F238E27FC236}">
                <a16:creationId xmlns:a16="http://schemas.microsoft.com/office/drawing/2014/main" id="{E44413CC-4705-DB97-C0BE-5593A521C70C}"/>
              </a:ext>
            </a:extLst>
          </p:cNvPr>
          <p:cNvPicPr>
            <a:picLocks noChangeAspect="1"/>
          </p:cNvPicPr>
          <p:nvPr/>
        </p:nvPicPr>
        <p:blipFill>
          <a:blip r:embed="rId3"/>
          <a:stretch>
            <a:fillRect/>
          </a:stretch>
        </p:blipFill>
        <p:spPr>
          <a:xfrm>
            <a:off x="770011" y="1356649"/>
            <a:ext cx="5568444" cy="3037492"/>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4D86A3F5-7F6A-FCA5-FD2C-5F9C67EE5999}"/>
              </a:ext>
            </a:extLst>
          </p:cNvPr>
          <p:cNvPicPr>
            <a:picLocks noChangeAspect="1"/>
          </p:cNvPicPr>
          <p:nvPr/>
        </p:nvPicPr>
        <p:blipFill>
          <a:blip r:embed="rId4"/>
          <a:stretch>
            <a:fillRect/>
          </a:stretch>
        </p:blipFill>
        <p:spPr>
          <a:xfrm>
            <a:off x="770011" y="4394141"/>
            <a:ext cx="10515600" cy="163143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 name="Picture 7" descr="Chart, scatter chart&#10;&#10;Description automatically generated">
            <a:extLst>
              <a:ext uri="{FF2B5EF4-FFF2-40B4-BE49-F238E27FC236}">
                <a16:creationId xmlns:a16="http://schemas.microsoft.com/office/drawing/2014/main" id="{50ED279A-8C2D-FE26-59F0-42756F41079A}"/>
              </a:ext>
            </a:extLst>
          </p:cNvPr>
          <p:cNvPicPr>
            <a:picLocks noChangeAspect="1"/>
          </p:cNvPicPr>
          <p:nvPr/>
        </p:nvPicPr>
        <p:blipFill>
          <a:blip r:embed="rId3"/>
          <a:stretch>
            <a:fillRect/>
          </a:stretch>
        </p:blipFill>
        <p:spPr>
          <a:xfrm>
            <a:off x="770012" y="1298864"/>
            <a:ext cx="7168644" cy="3659840"/>
          </a:xfrm>
          <a:prstGeom prst="rect">
            <a:avLst/>
          </a:prstGeom>
        </p:spPr>
      </p:pic>
      <p:pic>
        <p:nvPicPr>
          <p:cNvPr id="10" name="Picture 9">
            <a:extLst>
              <a:ext uri="{FF2B5EF4-FFF2-40B4-BE49-F238E27FC236}">
                <a16:creationId xmlns:a16="http://schemas.microsoft.com/office/drawing/2014/main" id="{25E08C5E-5219-F0E7-49C4-DE1B16924905}"/>
              </a:ext>
            </a:extLst>
          </p:cNvPr>
          <p:cNvPicPr>
            <a:picLocks noChangeAspect="1"/>
          </p:cNvPicPr>
          <p:nvPr/>
        </p:nvPicPr>
        <p:blipFill>
          <a:blip r:embed="rId4"/>
          <a:stretch>
            <a:fillRect/>
          </a:stretch>
        </p:blipFill>
        <p:spPr>
          <a:xfrm>
            <a:off x="770013" y="4958704"/>
            <a:ext cx="10687960" cy="86020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6C3AE802-495C-56E2-D104-F5CE5B89D44E}"/>
              </a:ext>
            </a:extLst>
          </p:cNvPr>
          <p:cNvPicPr>
            <a:picLocks noChangeAspect="1"/>
          </p:cNvPicPr>
          <p:nvPr/>
        </p:nvPicPr>
        <p:blipFill>
          <a:blip r:embed="rId3"/>
          <a:stretch>
            <a:fillRect/>
          </a:stretch>
        </p:blipFill>
        <p:spPr>
          <a:xfrm>
            <a:off x="770011" y="1298863"/>
            <a:ext cx="6059632" cy="3598601"/>
          </a:xfrm>
          <a:prstGeom prst="rect">
            <a:avLst/>
          </a:prstGeom>
        </p:spPr>
      </p:pic>
      <p:pic>
        <p:nvPicPr>
          <p:cNvPr id="8" name="Picture 7">
            <a:extLst>
              <a:ext uri="{FF2B5EF4-FFF2-40B4-BE49-F238E27FC236}">
                <a16:creationId xmlns:a16="http://schemas.microsoft.com/office/drawing/2014/main" id="{4E4136A3-BF37-F098-8304-2AF404774390}"/>
              </a:ext>
            </a:extLst>
          </p:cNvPr>
          <p:cNvPicPr>
            <a:picLocks noChangeAspect="1"/>
          </p:cNvPicPr>
          <p:nvPr/>
        </p:nvPicPr>
        <p:blipFill>
          <a:blip r:embed="rId4"/>
          <a:stretch>
            <a:fillRect/>
          </a:stretch>
        </p:blipFill>
        <p:spPr>
          <a:xfrm>
            <a:off x="770012" y="4901546"/>
            <a:ext cx="10515600" cy="112402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Chart, line chart&#10;&#10;Description automatically generated">
            <a:extLst>
              <a:ext uri="{FF2B5EF4-FFF2-40B4-BE49-F238E27FC236}">
                <a16:creationId xmlns:a16="http://schemas.microsoft.com/office/drawing/2014/main" id="{17132D27-4CA4-8F72-154B-BC22D35F1AE0}"/>
              </a:ext>
            </a:extLst>
          </p:cNvPr>
          <p:cNvPicPr>
            <a:picLocks noChangeAspect="1"/>
          </p:cNvPicPr>
          <p:nvPr/>
        </p:nvPicPr>
        <p:blipFill>
          <a:blip r:embed="rId3"/>
          <a:stretch>
            <a:fillRect/>
          </a:stretch>
        </p:blipFill>
        <p:spPr>
          <a:xfrm>
            <a:off x="770011" y="1319645"/>
            <a:ext cx="10597644" cy="3512128"/>
          </a:xfrm>
          <a:prstGeom prst="rect">
            <a:avLst/>
          </a:prstGeom>
        </p:spPr>
      </p:pic>
      <p:pic>
        <p:nvPicPr>
          <p:cNvPr id="8" name="Picture 7">
            <a:extLst>
              <a:ext uri="{FF2B5EF4-FFF2-40B4-BE49-F238E27FC236}">
                <a16:creationId xmlns:a16="http://schemas.microsoft.com/office/drawing/2014/main" id="{2C106273-A293-E750-A791-CD0B9F5D5FBF}"/>
              </a:ext>
            </a:extLst>
          </p:cNvPr>
          <p:cNvPicPr>
            <a:picLocks noChangeAspect="1"/>
          </p:cNvPicPr>
          <p:nvPr/>
        </p:nvPicPr>
        <p:blipFill>
          <a:blip r:embed="rId4"/>
          <a:stretch>
            <a:fillRect/>
          </a:stretch>
        </p:blipFill>
        <p:spPr>
          <a:xfrm>
            <a:off x="770012" y="4831773"/>
            <a:ext cx="10597644" cy="11938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Graphical user interface, text, application, email&#10;&#10;Description automatically generated">
            <a:extLst>
              <a:ext uri="{FF2B5EF4-FFF2-40B4-BE49-F238E27FC236}">
                <a16:creationId xmlns:a16="http://schemas.microsoft.com/office/drawing/2014/main" id="{359C34A9-87A4-E33F-665B-129D734C71EA}"/>
              </a:ext>
            </a:extLst>
          </p:cNvPr>
          <p:cNvPicPr>
            <a:picLocks noChangeAspect="1"/>
          </p:cNvPicPr>
          <p:nvPr/>
        </p:nvPicPr>
        <p:blipFill>
          <a:blip r:embed="rId3"/>
          <a:stretch>
            <a:fillRect/>
          </a:stretch>
        </p:blipFill>
        <p:spPr>
          <a:xfrm>
            <a:off x="770010" y="1295514"/>
            <a:ext cx="7601829" cy="3347605"/>
          </a:xfrm>
          <a:prstGeom prst="rect">
            <a:avLst/>
          </a:prstGeom>
        </p:spPr>
      </p:pic>
      <p:sp>
        <p:nvSpPr>
          <p:cNvPr id="7" name="TextBox 6">
            <a:extLst>
              <a:ext uri="{FF2B5EF4-FFF2-40B4-BE49-F238E27FC236}">
                <a16:creationId xmlns:a16="http://schemas.microsoft.com/office/drawing/2014/main" id="{4C680D85-622A-DBC4-C973-D06C75FD30C9}"/>
              </a:ext>
            </a:extLst>
          </p:cNvPr>
          <p:cNvSpPr txBox="1"/>
          <p:nvPr/>
        </p:nvSpPr>
        <p:spPr>
          <a:xfrm>
            <a:off x="1026160" y="5029200"/>
            <a:ext cx="7345679" cy="923330"/>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We queried provided </a:t>
            </a:r>
            <a:r>
              <a:rPr lang="en-US" sz="1800" dirty="0" err="1">
                <a:effectLst/>
                <a:latin typeface="Calibri" panose="020F0502020204030204" pitchFamily="34" charset="0"/>
                <a:ea typeface="Calibri" panose="020F0502020204030204" pitchFamily="34" charset="0"/>
                <a:cs typeface="Arial" panose="020B0604020202020204" pitchFamily="34" charset="0"/>
              </a:rPr>
              <a:t>sqlite</a:t>
            </a:r>
            <a:r>
              <a:rPr lang="en-US" sz="1800" dirty="0">
                <a:effectLst/>
                <a:latin typeface="Calibri" panose="020F0502020204030204" pitchFamily="34" charset="0"/>
                <a:ea typeface="Calibri" panose="020F0502020204030204" pitchFamily="34" charset="0"/>
                <a:cs typeface="Arial" panose="020B0604020202020204" pitchFamily="34" charset="0"/>
              </a:rPr>
              <a:t> database for unique launch site names. </a:t>
            </a:r>
            <a:endParaRPr lang="pl-PL"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effectLst/>
                <a:latin typeface="Calibri" panose="020F0502020204030204" pitchFamily="34" charset="0"/>
                <a:ea typeface="Calibri" panose="020F0502020204030204" pitchFamily="34" charset="0"/>
                <a:cs typeface="Arial" panose="020B0604020202020204" pitchFamily="34" charset="0"/>
              </a:rPr>
              <a:t>For this purpose, we used </a:t>
            </a:r>
            <a:r>
              <a:rPr lang="en-US" sz="1800" dirty="0" err="1">
                <a:effectLst/>
                <a:latin typeface="Calibri" panose="020F0502020204030204" pitchFamily="34" charset="0"/>
                <a:ea typeface="Calibri" panose="020F0502020204030204" pitchFamily="34" charset="0"/>
                <a:cs typeface="Arial" panose="020B0604020202020204" pitchFamily="34" charset="0"/>
              </a:rPr>
              <a:t>sql</a:t>
            </a:r>
            <a:r>
              <a:rPr lang="en-US" sz="1800" dirty="0">
                <a:effectLst/>
                <a:latin typeface="Calibri" panose="020F0502020204030204" pitchFamily="34" charset="0"/>
                <a:ea typeface="Calibri" panose="020F0502020204030204" pitchFamily="34" charset="0"/>
                <a:cs typeface="Arial" panose="020B0604020202020204" pitchFamily="34" charset="0"/>
              </a:rPr>
              <a:t> magic extension of </a:t>
            </a:r>
            <a:r>
              <a:rPr lang="en-US" sz="1800" dirty="0" err="1">
                <a:effectLst/>
                <a:latin typeface="Calibri" panose="020F0502020204030204" pitchFamily="34" charset="0"/>
                <a:ea typeface="Calibri" panose="020F0502020204030204" pitchFamily="34" charset="0"/>
                <a:cs typeface="Arial" panose="020B0604020202020204" pitchFamily="34" charset="0"/>
              </a:rPr>
              <a:t>JupyterLab</a:t>
            </a:r>
            <a:r>
              <a:rPr lang="en-US" sz="1800" dirty="0">
                <a:effectLst/>
                <a:latin typeface="Calibri" panose="020F0502020204030204" pitchFamily="34" charset="0"/>
                <a:ea typeface="Calibri" panose="020F0502020204030204" pitchFamily="34" charset="0"/>
                <a:cs typeface="Arial" panose="020B0604020202020204" pitchFamily="34" charset="0"/>
              </a:rPr>
              <a:t>.  </a:t>
            </a:r>
          </a:p>
          <a:p>
            <a:endParaRPr lang="en-US" dirty="0"/>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Graphical user interface, text, application&#10;&#10;Description automatically generated">
            <a:extLst>
              <a:ext uri="{FF2B5EF4-FFF2-40B4-BE49-F238E27FC236}">
                <a16:creationId xmlns:a16="http://schemas.microsoft.com/office/drawing/2014/main" id="{207E4A4E-AC61-99CD-CA70-DEFA1087D816}"/>
              </a:ext>
            </a:extLst>
          </p:cNvPr>
          <p:cNvPicPr>
            <a:picLocks noChangeAspect="1"/>
          </p:cNvPicPr>
          <p:nvPr/>
        </p:nvPicPr>
        <p:blipFill>
          <a:blip r:embed="rId3"/>
          <a:stretch>
            <a:fillRect/>
          </a:stretch>
        </p:blipFill>
        <p:spPr>
          <a:xfrm>
            <a:off x="770011" y="1340943"/>
            <a:ext cx="10588870" cy="3759377"/>
          </a:xfrm>
          <a:prstGeom prst="rect">
            <a:avLst/>
          </a:prstGeom>
        </p:spPr>
      </p:pic>
      <p:sp>
        <p:nvSpPr>
          <p:cNvPr id="7" name="TextBox 6">
            <a:extLst>
              <a:ext uri="{FF2B5EF4-FFF2-40B4-BE49-F238E27FC236}">
                <a16:creationId xmlns:a16="http://schemas.microsoft.com/office/drawing/2014/main" id="{FEB1BAFE-6060-6BEB-8EB0-CCB16476846B}"/>
              </a:ext>
            </a:extLst>
          </p:cNvPr>
          <p:cNvSpPr txBox="1"/>
          <p:nvPr/>
        </p:nvSpPr>
        <p:spPr>
          <a:xfrm>
            <a:off x="770011" y="5384800"/>
            <a:ext cx="6941429" cy="369332"/>
          </a:xfrm>
          <a:prstGeom prst="rect">
            <a:avLst/>
          </a:prstGeom>
          <a:noFill/>
        </p:spPr>
        <p:txBody>
          <a:bodyPr wrap="square" rtlCol="0">
            <a:spAutoFit/>
          </a:bodyPr>
          <a:lstStyle/>
          <a:p>
            <a:r>
              <a:rPr lang="en-US" dirty="0"/>
              <a:t>We used WHERE clause with LIKE condition for filter our query.</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Graphical user interface&#10;&#10;Description automatically generated with medium confidence">
            <a:extLst>
              <a:ext uri="{FF2B5EF4-FFF2-40B4-BE49-F238E27FC236}">
                <a16:creationId xmlns:a16="http://schemas.microsoft.com/office/drawing/2014/main" id="{09BD1312-4B0C-EEFF-2165-FB88383D1E53}"/>
              </a:ext>
            </a:extLst>
          </p:cNvPr>
          <p:cNvPicPr>
            <a:picLocks noChangeAspect="1"/>
          </p:cNvPicPr>
          <p:nvPr/>
        </p:nvPicPr>
        <p:blipFill>
          <a:blip r:embed="rId3"/>
          <a:stretch>
            <a:fillRect/>
          </a:stretch>
        </p:blipFill>
        <p:spPr>
          <a:xfrm>
            <a:off x="770011" y="1344124"/>
            <a:ext cx="10599029" cy="2198712"/>
          </a:xfrm>
          <a:prstGeom prst="rect">
            <a:avLst/>
          </a:prstGeom>
        </p:spPr>
      </p:pic>
      <p:sp>
        <p:nvSpPr>
          <p:cNvPr id="7" name="TextBox 6">
            <a:extLst>
              <a:ext uri="{FF2B5EF4-FFF2-40B4-BE49-F238E27FC236}">
                <a16:creationId xmlns:a16="http://schemas.microsoft.com/office/drawing/2014/main" id="{F63BB566-BBBD-412A-FB18-1FE56B86BA38}"/>
              </a:ext>
            </a:extLst>
          </p:cNvPr>
          <p:cNvSpPr txBox="1"/>
          <p:nvPr/>
        </p:nvSpPr>
        <p:spPr>
          <a:xfrm>
            <a:off x="853440" y="3921760"/>
            <a:ext cx="7995920" cy="369332"/>
          </a:xfrm>
          <a:prstGeom prst="rect">
            <a:avLst/>
          </a:prstGeom>
          <a:noFill/>
        </p:spPr>
        <p:txBody>
          <a:bodyPr wrap="square" rtlCol="0">
            <a:spAutoFit/>
          </a:bodyPr>
          <a:lstStyle/>
          <a:p>
            <a:r>
              <a:rPr lang="en-US" dirty="0"/>
              <a:t>According to our data NASA expedited 48213 kg of payload to various orbits.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Picture 7" descr="Graphical user interface, text, application, email&#10;&#10;Description automatically generated">
            <a:extLst>
              <a:ext uri="{FF2B5EF4-FFF2-40B4-BE49-F238E27FC236}">
                <a16:creationId xmlns:a16="http://schemas.microsoft.com/office/drawing/2014/main" id="{5E100493-448B-8054-5F60-ACC0152E7DC9}"/>
              </a:ext>
            </a:extLst>
          </p:cNvPr>
          <p:cNvPicPr>
            <a:picLocks noChangeAspect="1"/>
          </p:cNvPicPr>
          <p:nvPr/>
        </p:nvPicPr>
        <p:blipFill>
          <a:blip r:embed="rId3"/>
          <a:stretch>
            <a:fillRect/>
          </a:stretch>
        </p:blipFill>
        <p:spPr>
          <a:xfrm>
            <a:off x="770011" y="1300480"/>
            <a:ext cx="6545189" cy="4725093"/>
          </a:xfrm>
          <a:prstGeom prst="rect">
            <a:avLst/>
          </a:prstGeom>
        </p:spPr>
      </p:pic>
      <p:sp>
        <p:nvSpPr>
          <p:cNvPr id="9" name="TextBox 8">
            <a:extLst>
              <a:ext uri="{FF2B5EF4-FFF2-40B4-BE49-F238E27FC236}">
                <a16:creationId xmlns:a16="http://schemas.microsoft.com/office/drawing/2014/main" id="{6ABE20EF-1100-7BA9-E852-18F296483D64}"/>
              </a:ext>
            </a:extLst>
          </p:cNvPr>
          <p:cNvSpPr txBox="1"/>
          <p:nvPr/>
        </p:nvSpPr>
        <p:spPr>
          <a:xfrm>
            <a:off x="7487920" y="1300480"/>
            <a:ext cx="379769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Average payload transported by F9 v1.1 is 2534.7 kg.</a:t>
            </a:r>
          </a:p>
          <a:p>
            <a:pPr marL="285750" indent="-285750">
              <a:buFont typeface="Arial" panose="020B0604020202020204" pitchFamily="34" charset="0"/>
              <a:buChar char="•"/>
            </a:pPr>
            <a:r>
              <a:rPr lang="en-US" dirty="0"/>
              <a:t>Using GROUP BY statement with HAVIG clause to calculate average payload carried by various v1.1 booster subversions.</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9AA6DCBB-C603-6EDC-FEFE-A00DA853516A}"/>
              </a:ext>
            </a:extLst>
          </p:cNvPr>
          <p:cNvPicPr>
            <a:picLocks noChangeAspect="1"/>
          </p:cNvPicPr>
          <p:nvPr/>
        </p:nvPicPr>
        <p:blipFill>
          <a:blip r:embed="rId3"/>
          <a:stretch>
            <a:fillRect/>
          </a:stretch>
        </p:blipFill>
        <p:spPr>
          <a:xfrm>
            <a:off x="770011" y="1292716"/>
            <a:ext cx="10459910" cy="2057687"/>
          </a:xfrm>
          <a:prstGeom prst="rect">
            <a:avLst/>
          </a:prstGeom>
        </p:spPr>
      </p:pic>
      <p:sp>
        <p:nvSpPr>
          <p:cNvPr id="7" name="TextBox 6">
            <a:extLst>
              <a:ext uri="{FF2B5EF4-FFF2-40B4-BE49-F238E27FC236}">
                <a16:creationId xmlns:a16="http://schemas.microsoft.com/office/drawing/2014/main" id="{DB58CF41-3C48-0FC8-D20E-408CABF3C6CF}"/>
              </a:ext>
            </a:extLst>
          </p:cNvPr>
          <p:cNvSpPr txBox="1"/>
          <p:nvPr/>
        </p:nvSpPr>
        <p:spPr>
          <a:xfrm>
            <a:off x="770011" y="3762869"/>
            <a:ext cx="8851509" cy="369332"/>
          </a:xfrm>
          <a:prstGeom prst="rect">
            <a:avLst/>
          </a:prstGeom>
          <a:noFill/>
        </p:spPr>
        <p:txBody>
          <a:bodyPr wrap="square" rtlCol="0">
            <a:spAutoFit/>
          </a:bodyPr>
          <a:lstStyle/>
          <a:p>
            <a:r>
              <a:rPr lang="en-US" dirty="0"/>
              <a:t>We used subquery to find that first successful ground pad landing date is 01.05.2017</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Graphical user interface, text, application, email&#10;&#10;Description automatically generated">
            <a:extLst>
              <a:ext uri="{FF2B5EF4-FFF2-40B4-BE49-F238E27FC236}">
                <a16:creationId xmlns:a16="http://schemas.microsoft.com/office/drawing/2014/main" id="{CBD72F68-9A30-A2D7-D9E4-1B5B3B7303EE}"/>
              </a:ext>
            </a:extLst>
          </p:cNvPr>
          <p:cNvPicPr>
            <a:picLocks noChangeAspect="1"/>
          </p:cNvPicPr>
          <p:nvPr/>
        </p:nvPicPr>
        <p:blipFill>
          <a:blip r:embed="rId3"/>
          <a:stretch>
            <a:fillRect/>
          </a:stretch>
        </p:blipFill>
        <p:spPr>
          <a:xfrm>
            <a:off x="770011" y="1360583"/>
            <a:ext cx="10515600" cy="2876137"/>
          </a:xfrm>
          <a:prstGeom prst="rect">
            <a:avLst/>
          </a:prstGeom>
        </p:spPr>
      </p:pic>
      <p:sp>
        <p:nvSpPr>
          <p:cNvPr id="6" name="TextBox 5">
            <a:extLst>
              <a:ext uri="{FF2B5EF4-FFF2-40B4-BE49-F238E27FC236}">
                <a16:creationId xmlns:a16="http://schemas.microsoft.com/office/drawing/2014/main" id="{CF8FCC4F-52F5-3E28-B6EC-0CB09108DEF9}"/>
              </a:ext>
            </a:extLst>
          </p:cNvPr>
          <p:cNvSpPr txBox="1"/>
          <p:nvPr/>
        </p:nvSpPr>
        <p:spPr>
          <a:xfrm>
            <a:off x="770011" y="4490720"/>
            <a:ext cx="10515600" cy="646331"/>
          </a:xfrm>
          <a:prstGeom prst="rect">
            <a:avLst/>
          </a:prstGeom>
          <a:noFill/>
        </p:spPr>
        <p:txBody>
          <a:bodyPr wrap="square" rtlCol="0">
            <a:spAutoFit/>
          </a:bodyPr>
          <a:lstStyle/>
          <a:p>
            <a:r>
              <a:rPr lang="en-US" dirty="0"/>
              <a:t>We used WHERE clause with BETWEEN condition to find out that there were four booster versions that carried between 4000 and 6000 kg of payload and successfully landed on drone ship.</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0" y="1356678"/>
            <a:ext cx="10599029" cy="4551680"/>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We will use </a:t>
            </a:r>
            <a:r>
              <a:rPr lang="en-US" sz="1800" dirty="0" err="1">
                <a:solidFill>
                  <a:schemeClr val="accent3">
                    <a:lumMod val="25000"/>
                  </a:schemeClr>
                </a:solidFill>
                <a:latin typeface="Abadi" panose="020B0604020104020204" pitchFamily="34" charset="0"/>
              </a:rPr>
              <a:t>webscraping</a:t>
            </a:r>
            <a:r>
              <a:rPr lang="en-US" sz="1800" dirty="0">
                <a:solidFill>
                  <a:schemeClr val="accent3">
                    <a:lumMod val="25000"/>
                  </a:schemeClr>
                </a:solidFill>
                <a:latin typeface="Abadi" panose="020B0604020104020204" pitchFamily="34" charset="0"/>
              </a:rPr>
              <a:t>, API and SQL queries to obtain needed data. </a:t>
            </a:r>
          </a:p>
          <a:p>
            <a:pPr lvl="1">
              <a:lnSpc>
                <a:spcPct val="100000"/>
              </a:lnSpc>
              <a:spcBef>
                <a:spcPts val="1400"/>
              </a:spcBef>
            </a:pPr>
            <a:r>
              <a:rPr lang="en-US" sz="1800" dirty="0">
                <a:solidFill>
                  <a:schemeClr val="accent3">
                    <a:lumMod val="25000"/>
                  </a:schemeClr>
                </a:solidFill>
                <a:latin typeface="Abadi" panose="020B0604020104020204" pitchFamily="34" charset="0"/>
              </a:rPr>
              <a:t>Working within Python data ecosystem we will use Pandas for exploratory data analysis (EDA) and Matplotlib, Seaborn and Folium for data visualization. </a:t>
            </a:r>
          </a:p>
          <a:p>
            <a:pPr lvl="1">
              <a:lnSpc>
                <a:spcPct val="100000"/>
              </a:lnSpc>
              <a:spcBef>
                <a:spcPts val="1400"/>
              </a:spcBef>
            </a:pPr>
            <a:r>
              <a:rPr lang="en-US" sz="1800" dirty="0">
                <a:solidFill>
                  <a:schemeClr val="accent3">
                    <a:lumMod val="25000"/>
                  </a:schemeClr>
                </a:solidFill>
                <a:latin typeface="Abadi" panose="020B0604020104020204" pitchFamily="34" charset="0"/>
              </a:rPr>
              <a:t>Using Python Dash package, we will prepare dashboard summarizing most important of our findings during EDA stage.</a:t>
            </a:r>
          </a:p>
          <a:p>
            <a:pPr lvl="1">
              <a:lnSpc>
                <a:spcPct val="100000"/>
              </a:lnSpc>
              <a:spcBef>
                <a:spcPts val="1400"/>
              </a:spcBef>
            </a:pPr>
            <a:r>
              <a:rPr lang="en-US" sz="1800" dirty="0">
                <a:solidFill>
                  <a:schemeClr val="accent3">
                    <a:lumMod val="25000"/>
                  </a:schemeClr>
                </a:solidFill>
                <a:latin typeface="Abadi" panose="020B0604020104020204" pitchFamily="34" charset="0"/>
              </a:rPr>
              <a:t>Lastly, we will train and deploy machine learning model for purpose of judging is first stage retrieval will be successful or not.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For payload of the mass up to 8000 kg any launch site will do. For heavier payload we must chose between KSC LC 39A and CCAFS SLC 40.</a:t>
            </a:r>
          </a:p>
          <a:p>
            <a:pPr lvl="1">
              <a:lnSpc>
                <a:spcPct val="100000"/>
              </a:lnSpc>
              <a:spcBef>
                <a:spcPts val="1400"/>
              </a:spcBef>
            </a:pPr>
            <a:r>
              <a:rPr lang="en-US" sz="1800" dirty="0">
                <a:solidFill>
                  <a:schemeClr val="accent3">
                    <a:lumMod val="25000"/>
                  </a:schemeClr>
                </a:solidFill>
                <a:latin typeface="Abadi" panose="020B0604020104020204" pitchFamily="34" charset="0"/>
              </a:rPr>
              <a:t>Overall, most successful site is KSC LC 39A.</a:t>
            </a:r>
          </a:p>
          <a:p>
            <a:pPr lvl="1">
              <a:lnSpc>
                <a:spcPct val="100000"/>
              </a:lnSpc>
              <a:spcBef>
                <a:spcPts val="1400"/>
              </a:spcBef>
            </a:pPr>
            <a:r>
              <a:rPr lang="en-US" sz="1800" dirty="0">
                <a:solidFill>
                  <a:schemeClr val="accent3">
                    <a:lumMod val="25000"/>
                  </a:schemeClr>
                </a:solidFill>
                <a:latin typeface="Abadi" panose="020B0604020104020204" pitchFamily="34" charset="0"/>
              </a:rPr>
              <a:t>Two most successful booster versions were B1049 and B1051.</a:t>
            </a:r>
          </a:p>
          <a:p>
            <a:pPr lvl="1">
              <a:lnSpc>
                <a:spcPct val="100000"/>
              </a:lnSpc>
              <a:spcBef>
                <a:spcPts val="1400"/>
              </a:spcBef>
            </a:pPr>
            <a:r>
              <a:rPr lang="en-US" sz="1800" dirty="0">
                <a:solidFill>
                  <a:schemeClr val="accent3">
                    <a:lumMod val="25000"/>
                  </a:schemeClr>
                </a:solidFill>
                <a:latin typeface="Abadi" panose="020B0604020104020204" pitchFamily="34" charset="0"/>
              </a:rPr>
              <a:t>We found out that for our purpose the most suited machine learning classification model is based on the Decision Tree algorithm and achieved 94% accuracy. </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Graphical user interface, application, Teams&#10;&#10;Description automatically generated">
            <a:extLst>
              <a:ext uri="{FF2B5EF4-FFF2-40B4-BE49-F238E27FC236}">
                <a16:creationId xmlns:a16="http://schemas.microsoft.com/office/drawing/2014/main" id="{CF890600-6305-34C8-F74E-4C91805EA095}"/>
              </a:ext>
            </a:extLst>
          </p:cNvPr>
          <p:cNvPicPr>
            <a:picLocks noChangeAspect="1"/>
          </p:cNvPicPr>
          <p:nvPr/>
        </p:nvPicPr>
        <p:blipFill>
          <a:blip r:embed="rId3"/>
          <a:stretch>
            <a:fillRect/>
          </a:stretch>
        </p:blipFill>
        <p:spPr>
          <a:xfrm>
            <a:off x="770011" y="1341449"/>
            <a:ext cx="10317015" cy="3077004"/>
          </a:xfrm>
          <a:prstGeom prst="rect">
            <a:avLst/>
          </a:prstGeom>
        </p:spPr>
      </p:pic>
      <p:sp>
        <p:nvSpPr>
          <p:cNvPr id="7" name="TextBox 6">
            <a:extLst>
              <a:ext uri="{FF2B5EF4-FFF2-40B4-BE49-F238E27FC236}">
                <a16:creationId xmlns:a16="http://schemas.microsoft.com/office/drawing/2014/main" id="{73570C41-559E-13C3-DA73-9780F773E99F}"/>
              </a:ext>
            </a:extLst>
          </p:cNvPr>
          <p:cNvSpPr txBox="1"/>
          <p:nvPr/>
        </p:nvSpPr>
        <p:spPr>
          <a:xfrm>
            <a:off x="770011" y="4826000"/>
            <a:ext cx="10317015" cy="646331"/>
          </a:xfrm>
          <a:prstGeom prst="rect">
            <a:avLst/>
          </a:prstGeom>
          <a:noFill/>
        </p:spPr>
        <p:txBody>
          <a:bodyPr wrap="square" rtlCol="0">
            <a:spAutoFit/>
          </a:bodyPr>
          <a:lstStyle/>
          <a:p>
            <a:r>
              <a:rPr lang="en-US" dirty="0"/>
              <a:t>Provided database contains entries for 101 mission outcomes for which 100 ended in success and 1 in failure. To find this we used GROUP BY statement and COUNT aggregate function. </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Graphical user interface, text, application, email&#10;&#10;Description automatically generated">
            <a:extLst>
              <a:ext uri="{FF2B5EF4-FFF2-40B4-BE49-F238E27FC236}">
                <a16:creationId xmlns:a16="http://schemas.microsoft.com/office/drawing/2014/main" id="{84797E0A-36DF-30E4-F8C6-220BE51791F8}"/>
              </a:ext>
            </a:extLst>
          </p:cNvPr>
          <p:cNvPicPr>
            <a:picLocks noChangeAspect="1"/>
          </p:cNvPicPr>
          <p:nvPr/>
        </p:nvPicPr>
        <p:blipFill>
          <a:blip r:embed="rId3"/>
          <a:stretch>
            <a:fillRect/>
          </a:stretch>
        </p:blipFill>
        <p:spPr>
          <a:xfrm>
            <a:off x="770012" y="1311535"/>
            <a:ext cx="10515600" cy="3849745"/>
          </a:xfrm>
          <a:prstGeom prst="rect">
            <a:avLst/>
          </a:prstGeom>
        </p:spPr>
      </p:pic>
      <p:sp>
        <p:nvSpPr>
          <p:cNvPr id="7" name="TextBox 6">
            <a:extLst>
              <a:ext uri="{FF2B5EF4-FFF2-40B4-BE49-F238E27FC236}">
                <a16:creationId xmlns:a16="http://schemas.microsoft.com/office/drawing/2014/main" id="{2DF31AB4-D5E1-624A-8B72-4F0E8C8CDD3F}"/>
              </a:ext>
            </a:extLst>
          </p:cNvPr>
          <p:cNvSpPr txBox="1"/>
          <p:nvPr/>
        </p:nvSpPr>
        <p:spPr>
          <a:xfrm>
            <a:off x="770012" y="5415280"/>
            <a:ext cx="10515600" cy="369332"/>
          </a:xfrm>
          <a:prstGeom prst="rect">
            <a:avLst/>
          </a:prstGeom>
          <a:noFill/>
        </p:spPr>
        <p:txBody>
          <a:bodyPr wrap="square" rtlCol="0">
            <a:spAutoFit/>
          </a:bodyPr>
          <a:lstStyle/>
          <a:p>
            <a:r>
              <a:rPr lang="en-US" dirty="0"/>
              <a:t>Using subquery, we found out that boosters that carried maximum payload belonged to B5 family.</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descr="Graphical user interface, text, application, email&#10;&#10;Description automatically generated">
            <a:extLst>
              <a:ext uri="{FF2B5EF4-FFF2-40B4-BE49-F238E27FC236}">
                <a16:creationId xmlns:a16="http://schemas.microsoft.com/office/drawing/2014/main" id="{ADA788A8-D6F4-3485-8AE8-35A28A9F0743}"/>
              </a:ext>
            </a:extLst>
          </p:cNvPr>
          <p:cNvPicPr>
            <a:picLocks noChangeAspect="1"/>
          </p:cNvPicPr>
          <p:nvPr/>
        </p:nvPicPr>
        <p:blipFill>
          <a:blip r:embed="rId3"/>
          <a:stretch>
            <a:fillRect/>
          </a:stretch>
        </p:blipFill>
        <p:spPr>
          <a:xfrm>
            <a:off x="770011" y="1340093"/>
            <a:ext cx="10555173" cy="3668787"/>
          </a:xfrm>
          <a:prstGeom prst="rect">
            <a:avLst/>
          </a:prstGeom>
        </p:spPr>
      </p:pic>
      <p:sp>
        <p:nvSpPr>
          <p:cNvPr id="9" name="TextBox 8">
            <a:extLst>
              <a:ext uri="{FF2B5EF4-FFF2-40B4-BE49-F238E27FC236}">
                <a16:creationId xmlns:a16="http://schemas.microsoft.com/office/drawing/2014/main" id="{F2F95018-7D7E-2020-43AF-47F17E06C33A}"/>
              </a:ext>
            </a:extLst>
          </p:cNvPr>
          <p:cNvSpPr txBox="1"/>
          <p:nvPr/>
        </p:nvSpPr>
        <p:spPr>
          <a:xfrm>
            <a:off x="770011" y="5293360"/>
            <a:ext cx="10515600" cy="646331"/>
          </a:xfrm>
          <a:prstGeom prst="rect">
            <a:avLst/>
          </a:prstGeom>
          <a:noFill/>
        </p:spPr>
        <p:txBody>
          <a:bodyPr wrap="square" rtlCol="0">
            <a:spAutoFit/>
          </a:bodyPr>
          <a:lstStyle/>
          <a:p>
            <a:r>
              <a:rPr lang="en-US" dirty="0"/>
              <a:t>We found out two entries for failed drone ship landings. On technical side we used CASE statement to translate month number to name.</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Graphical user interface, text, application, email&#10;&#10;Description automatically generated">
            <a:extLst>
              <a:ext uri="{FF2B5EF4-FFF2-40B4-BE49-F238E27FC236}">
                <a16:creationId xmlns:a16="http://schemas.microsoft.com/office/drawing/2014/main" id="{B44A0EB5-692A-2999-95B8-09511CAC7FAC}"/>
              </a:ext>
            </a:extLst>
          </p:cNvPr>
          <p:cNvPicPr>
            <a:picLocks noChangeAspect="1"/>
          </p:cNvPicPr>
          <p:nvPr/>
        </p:nvPicPr>
        <p:blipFill>
          <a:blip r:embed="rId3"/>
          <a:stretch>
            <a:fillRect/>
          </a:stretch>
        </p:blipFill>
        <p:spPr>
          <a:xfrm>
            <a:off x="835228" y="1333207"/>
            <a:ext cx="10450383" cy="4031273"/>
          </a:xfrm>
          <a:prstGeom prst="rect">
            <a:avLst/>
          </a:prstGeom>
        </p:spPr>
      </p:pic>
      <p:sp>
        <p:nvSpPr>
          <p:cNvPr id="7" name="TextBox 6">
            <a:extLst>
              <a:ext uri="{FF2B5EF4-FFF2-40B4-BE49-F238E27FC236}">
                <a16:creationId xmlns:a16="http://schemas.microsoft.com/office/drawing/2014/main" id="{BB34DECF-6947-7E1A-3BDC-4CF99091884A}"/>
              </a:ext>
            </a:extLst>
          </p:cNvPr>
          <p:cNvSpPr txBox="1"/>
          <p:nvPr/>
        </p:nvSpPr>
        <p:spPr>
          <a:xfrm>
            <a:off x="835228" y="5608320"/>
            <a:ext cx="10450383" cy="369332"/>
          </a:xfrm>
          <a:prstGeom prst="rect">
            <a:avLst/>
          </a:prstGeom>
          <a:noFill/>
        </p:spPr>
        <p:txBody>
          <a:bodyPr wrap="square" rtlCol="0">
            <a:spAutoFit/>
          </a:bodyPr>
          <a:lstStyle/>
          <a:p>
            <a:r>
              <a:rPr lang="en-US" dirty="0"/>
              <a:t>We done </a:t>
            </a:r>
            <a:r>
              <a:rPr lang="en-US"/>
              <a:t>this the hard </a:t>
            </a:r>
            <a:r>
              <a:rPr lang="en-US" dirty="0"/>
              <a:t>way in </a:t>
            </a:r>
            <a:r>
              <a:rPr lang="en-US" dirty="0" err="1"/>
              <a:t>sqlite</a:t>
            </a:r>
            <a:r>
              <a:rPr lang="en-US" dirty="0"/>
              <a:t> where dates are given in string format and year is last in sequence. </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of the SpaceX launch sites</a:t>
            </a:r>
          </a:p>
        </p:txBody>
      </p:sp>
      <p:pic>
        <p:nvPicPr>
          <p:cNvPr id="6" name="Picture 5" descr="Map&#10;&#10;Description automatically generated">
            <a:extLst>
              <a:ext uri="{FF2B5EF4-FFF2-40B4-BE49-F238E27FC236}">
                <a16:creationId xmlns:a16="http://schemas.microsoft.com/office/drawing/2014/main" id="{BBC44AB5-A47A-95C5-B0A5-099B0D9F0CD3}"/>
              </a:ext>
            </a:extLst>
          </p:cNvPr>
          <p:cNvPicPr>
            <a:picLocks noChangeAspect="1"/>
          </p:cNvPicPr>
          <p:nvPr/>
        </p:nvPicPr>
        <p:blipFill>
          <a:blip r:embed="rId3"/>
          <a:stretch>
            <a:fillRect/>
          </a:stretch>
        </p:blipFill>
        <p:spPr>
          <a:xfrm>
            <a:off x="770011" y="1270000"/>
            <a:ext cx="10599029" cy="3962400"/>
          </a:xfrm>
          <a:prstGeom prst="rect">
            <a:avLst/>
          </a:prstGeom>
        </p:spPr>
      </p:pic>
      <p:sp>
        <p:nvSpPr>
          <p:cNvPr id="7" name="TextBox 6">
            <a:extLst>
              <a:ext uri="{FF2B5EF4-FFF2-40B4-BE49-F238E27FC236}">
                <a16:creationId xmlns:a16="http://schemas.microsoft.com/office/drawing/2014/main" id="{C85BA86A-4421-FB48-28CD-13F2EDF7B1EB}"/>
              </a:ext>
            </a:extLst>
          </p:cNvPr>
          <p:cNvSpPr txBox="1"/>
          <p:nvPr/>
        </p:nvSpPr>
        <p:spPr>
          <a:xfrm>
            <a:off x="770011" y="5486400"/>
            <a:ext cx="10599029" cy="369332"/>
          </a:xfrm>
          <a:prstGeom prst="rect">
            <a:avLst/>
          </a:prstGeom>
          <a:noFill/>
        </p:spPr>
        <p:txBody>
          <a:bodyPr wrap="square" rtlCol="0">
            <a:spAutoFit/>
          </a:bodyPr>
          <a:lstStyle/>
          <a:p>
            <a:r>
              <a:rPr lang="en-US" dirty="0"/>
              <a:t>We observe that all launch sites are in vicinity of coastline and in relative distance from large urban areas.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for VAFB SLC 4E base</a:t>
            </a:r>
          </a:p>
        </p:txBody>
      </p:sp>
      <p:pic>
        <p:nvPicPr>
          <p:cNvPr id="7" name="Picture 6" descr="Map&#10;&#10;Description automatically generated">
            <a:extLst>
              <a:ext uri="{FF2B5EF4-FFF2-40B4-BE49-F238E27FC236}">
                <a16:creationId xmlns:a16="http://schemas.microsoft.com/office/drawing/2014/main" id="{C686B8DA-8231-2EF3-2745-1FD221EACE6F}"/>
              </a:ext>
            </a:extLst>
          </p:cNvPr>
          <p:cNvPicPr>
            <a:picLocks noChangeAspect="1"/>
          </p:cNvPicPr>
          <p:nvPr/>
        </p:nvPicPr>
        <p:blipFill>
          <a:blip r:embed="rId3"/>
          <a:stretch>
            <a:fillRect/>
          </a:stretch>
        </p:blipFill>
        <p:spPr>
          <a:xfrm>
            <a:off x="770011" y="1321098"/>
            <a:ext cx="5193909" cy="4704475"/>
          </a:xfrm>
          <a:prstGeom prst="rect">
            <a:avLst/>
          </a:prstGeom>
        </p:spPr>
      </p:pic>
      <p:sp>
        <p:nvSpPr>
          <p:cNvPr id="9" name="TextBox 8">
            <a:extLst>
              <a:ext uri="{FF2B5EF4-FFF2-40B4-BE49-F238E27FC236}">
                <a16:creationId xmlns:a16="http://schemas.microsoft.com/office/drawing/2014/main" id="{57C19C95-8365-BA31-5EC9-B5992AC2CFD5}"/>
              </a:ext>
            </a:extLst>
          </p:cNvPr>
          <p:cNvSpPr txBox="1"/>
          <p:nvPr/>
        </p:nvSpPr>
        <p:spPr>
          <a:xfrm>
            <a:off x="6154811" y="1321098"/>
            <a:ext cx="5098171" cy="923330"/>
          </a:xfrm>
          <a:prstGeom prst="rect">
            <a:avLst/>
          </a:prstGeom>
          <a:noFill/>
        </p:spPr>
        <p:txBody>
          <a:bodyPr wrap="square" rtlCol="0">
            <a:spAutoFit/>
          </a:bodyPr>
          <a:lstStyle/>
          <a:p>
            <a:r>
              <a:rPr lang="en-US" dirty="0"/>
              <a:t>We used markers to indicate launch outcome. </a:t>
            </a:r>
          </a:p>
          <a:p>
            <a:r>
              <a:rPr lang="en-US" dirty="0"/>
              <a:t>Green ones represent successful landing of the first stage and the red failed attempt.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surrounding landscape and infrastructure</a:t>
            </a:r>
          </a:p>
        </p:txBody>
      </p:sp>
      <p:pic>
        <p:nvPicPr>
          <p:cNvPr id="4" name="Picture 3" descr="Map&#10;&#10;Description automatically generated">
            <a:extLst>
              <a:ext uri="{FF2B5EF4-FFF2-40B4-BE49-F238E27FC236}">
                <a16:creationId xmlns:a16="http://schemas.microsoft.com/office/drawing/2014/main" id="{F6129EF9-6E31-A340-2BEF-C485E0C86958}"/>
              </a:ext>
            </a:extLst>
          </p:cNvPr>
          <p:cNvPicPr>
            <a:picLocks noChangeAspect="1"/>
          </p:cNvPicPr>
          <p:nvPr/>
        </p:nvPicPr>
        <p:blipFill>
          <a:blip r:embed="rId3"/>
          <a:stretch>
            <a:fillRect/>
          </a:stretch>
        </p:blipFill>
        <p:spPr>
          <a:xfrm>
            <a:off x="770011" y="1330961"/>
            <a:ext cx="10609189" cy="3694347"/>
          </a:xfrm>
          <a:prstGeom prst="rect">
            <a:avLst/>
          </a:prstGeom>
        </p:spPr>
      </p:pic>
      <p:pic>
        <p:nvPicPr>
          <p:cNvPr id="7" name="Picture 6">
            <a:extLst>
              <a:ext uri="{FF2B5EF4-FFF2-40B4-BE49-F238E27FC236}">
                <a16:creationId xmlns:a16="http://schemas.microsoft.com/office/drawing/2014/main" id="{6169AB5B-8B28-785C-C765-E1383755E84C}"/>
              </a:ext>
            </a:extLst>
          </p:cNvPr>
          <p:cNvPicPr>
            <a:picLocks noChangeAspect="1"/>
          </p:cNvPicPr>
          <p:nvPr/>
        </p:nvPicPr>
        <p:blipFill>
          <a:blip r:embed="rId4"/>
          <a:stretch>
            <a:fillRect/>
          </a:stretch>
        </p:blipFill>
        <p:spPr>
          <a:xfrm>
            <a:off x="770011" y="5025308"/>
            <a:ext cx="10609189" cy="100026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Percentage of successful launches for all sites</a:t>
            </a:r>
          </a:p>
        </p:txBody>
      </p:sp>
      <p:pic>
        <p:nvPicPr>
          <p:cNvPr id="4" name="Picture 3" descr="Chart, pie chart&#10;&#10;Description automatically generated">
            <a:extLst>
              <a:ext uri="{FF2B5EF4-FFF2-40B4-BE49-F238E27FC236}">
                <a16:creationId xmlns:a16="http://schemas.microsoft.com/office/drawing/2014/main" id="{E26D203C-C871-F735-54D6-7FAEA9F52F48}"/>
              </a:ext>
            </a:extLst>
          </p:cNvPr>
          <p:cNvPicPr>
            <a:picLocks noChangeAspect="1"/>
          </p:cNvPicPr>
          <p:nvPr/>
        </p:nvPicPr>
        <p:blipFill>
          <a:blip r:embed="rId3"/>
          <a:stretch>
            <a:fillRect/>
          </a:stretch>
        </p:blipFill>
        <p:spPr>
          <a:xfrm>
            <a:off x="770011" y="1330960"/>
            <a:ext cx="10599030" cy="4064000"/>
          </a:xfrm>
          <a:prstGeom prst="rect">
            <a:avLst/>
          </a:prstGeom>
        </p:spPr>
      </p:pic>
      <p:sp>
        <p:nvSpPr>
          <p:cNvPr id="6" name="TextBox 5">
            <a:extLst>
              <a:ext uri="{FF2B5EF4-FFF2-40B4-BE49-F238E27FC236}">
                <a16:creationId xmlns:a16="http://schemas.microsoft.com/office/drawing/2014/main" id="{629B9784-91AF-7A08-85F4-58D0BAE05F87}"/>
              </a:ext>
            </a:extLst>
          </p:cNvPr>
          <p:cNvSpPr txBox="1"/>
          <p:nvPr/>
        </p:nvSpPr>
        <p:spPr>
          <a:xfrm>
            <a:off x="770011" y="5394960"/>
            <a:ext cx="10599030" cy="646331"/>
          </a:xfrm>
          <a:prstGeom prst="rect">
            <a:avLst/>
          </a:prstGeom>
          <a:noFill/>
        </p:spPr>
        <p:txBody>
          <a:bodyPr wrap="square" rtlCol="0">
            <a:spAutoFit/>
          </a:bodyPr>
          <a:lstStyle/>
          <a:p>
            <a:pPr marL="285750" indent="-285750">
              <a:buFont typeface="Arial" panose="020B0604020202020204" pitchFamily="34" charset="0"/>
              <a:buChar char="•"/>
            </a:pPr>
            <a:r>
              <a:rPr lang="en-US" dirty="0"/>
              <a:t>Most successful site is KSC LC-39A followed by CCAFS LC-40.</a:t>
            </a:r>
          </a:p>
          <a:p>
            <a:pPr marL="285750" indent="-285750">
              <a:buFont typeface="Arial" panose="020B0604020202020204" pitchFamily="34" charset="0"/>
              <a:buChar char="•"/>
            </a:pPr>
            <a:r>
              <a:rPr lang="en-US" dirty="0"/>
              <a:t>Remaining site have success rate belove 20%.</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24000"/>
            <a:ext cx="10499275" cy="30988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Since commercial space race already begin, we intend to take part in it and claim as large part of the market as its is possible. We will analyze publicly available SpaceX data concerning Falcon 9 launches to gain insights on the first stage retrieval probability. We hope that this allows as to develop competitive pricing strategy.  </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What is optimal choice of launch parameters including landing site choice and booster characteristics. The purpose is to minimize launch cost by maximizing probability of first stage retrieval.</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stage landing statistic for KSC LC-39A site</a:t>
            </a:r>
          </a:p>
        </p:txBody>
      </p:sp>
      <p:pic>
        <p:nvPicPr>
          <p:cNvPr id="4" name="Picture 3" descr="Chart, pie chart&#10;&#10;Description automatically generated">
            <a:extLst>
              <a:ext uri="{FF2B5EF4-FFF2-40B4-BE49-F238E27FC236}">
                <a16:creationId xmlns:a16="http://schemas.microsoft.com/office/drawing/2014/main" id="{DECDB9E7-FCC8-7E21-0CA3-FF731138CAD4}"/>
              </a:ext>
            </a:extLst>
          </p:cNvPr>
          <p:cNvPicPr>
            <a:picLocks noChangeAspect="1"/>
          </p:cNvPicPr>
          <p:nvPr/>
        </p:nvPicPr>
        <p:blipFill>
          <a:blip r:embed="rId3"/>
          <a:stretch>
            <a:fillRect/>
          </a:stretch>
        </p:blipFill>
        <p:spPr>
          <a:xfrm>
            <a:off x="800491" y="1247788"/>
            <a:ext cx="10515600" cy="4330052"/>
          </a:xfrm>
          <a:prstGeom prst="rect">
            <a:avLst/>
          </a:prstGeom>
        </p:spPr>
      </p:pic>
      <p:sp>
        <p:nvSpPr>
          <p:cNvPr id="6" name="TextBox 5">
            <a:extLst>
              <a:ext uri="{FF2B5EF4-FFF2-40B4-BE49-F238E27FC236}">
                <a16:creationId xmlns:a16="http://schemas.microsoft.com/office/drawing/2014/main" id="{FFDD3495-E3D9-97A5-B86B-50787650F3A0}"/>
              </a:ext>
            </a:extLst>
          </p:cNvPr>
          <p:cNvSpPr txBox="1"/>
          <p:nvPr/>
        </p:nvSpPr>
        <p:spPr>
          <a:xfrm>
            <a:off x="873760" y="5801360"/>
            <a:ext cx="10411851" cy="369332"/>
          </a:xfrm>
          <a:prstGeom prst="rect">
            <a:avLst/>
          </a:prstGeom>
          <a:noFill/>
        </p:spPr>
        <p:txBody>
          <a:bodyPr wrap="square" rtlCol="0">
            <a:spAutoFit/>
          </a:bodyPr>
          <a:lstStyle/>
          <a:p>
            <a:r>
              <a:rPr lang="en-US" dirty="0"/>
              <a:t>For this site first stage was successfully landed for almost 77% of cases. </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for All Sites</a:t>
            </a:r>
          </a:p>
        </p:txBody>
      </p:sp>
      <p:pic>
        <p:nvPicPr>
          <p:cNvPr id="4" name="Picture 3" descr="Text&#10;&#10;Description automatically generated">
            <a:extLst>
              <a:ext uri="{FF2B5EF4-FFF2-40B4-BE49-F238E27FC236}">
                <a16:creationId xmlns:a16="http://schemas.microsoft.com/office/drawing/2014/main" id="{A954379B-454D-E10A-1BA1-CDBA7AEC6797}"/>
              </a:ext>
            </a:extLst>
          </p:cNvPr>
          <p:cNvPicPr>
            <a:picLocks noChangeAspect="1"/>
          </p:cNvPicPr>
          <p:nvPr/>
        </p:nvPicPr>
        <p:blipFill>
          <a:blip r:embed="rId3"/>
          <a:stretch>
            <a:fillRect/>
          </a:stretch>
        </p:blipFill>
        <p:spPr>
          <a:xfrm>
            <a:off x="770011" y="1301115"/>
            <a:ext cx="10599029" cy="3625850"/>
          </a:xfrm>
          <a:prstGeom prst="rect">
            <a:avLst/>
          </a:prstGeom>
        </p:spPr>
      </p:pic>
      <p:sp>
        <p:nvSpPr>
          <p:cNvPr id="6" name="TextBox 5">
            <a:extLst>
              <a:ext uri="{FF2B5EF4-FFF2-40B4-BE49-F238E27FC236}">
                <a16:creationId xmlns:a16="http://schemas.microsoft.com/office/drawing/2014/main" id="{89DC8764-C30E-8519-8642-128ECBEC22F7}"/>
              </a:ext>
            </a:extLst>
          </p:cNvPr>
          <p:cNvSpPr txBox="1"/>
          <p:nvPr/>
        </p:nvSpPr>
        <p:spPr>
          <a:xfrm>
            <a:off x="853440" y="5242560"/>
            <a:ext cx="105156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We see that for payload mass range between 2500 and 7500 kg most successful was FT booster.</a:t>
            </a:r>
          </a:p>
          <a:p>
            <a:pPr marL="285750" indent="-285750">
              <a:buFont typeface="Arial" panose="020B0604020202020204" pitchFamily="34" charset="0"/>
              <a:buChar char="•"/>
            </a:pPr>
            <a:r>
              <a:rPr lang="en-US" dirty="0"/>
              <a:t>Worst preforming booster was model v1.1 which was earliest booster introduced.</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Chart, bar chart&#10;&#10;Description automatically generated">
            <a:extLst>
              <a:ext uri="{FF2B5EF4-FFF2-40B4-BE49-F238E27FC236}">
                <a16:creationId xmlns:a16="http://schemas.microsoft.com/office/drawing/2014/main" id="{FB1AD3B6-6AD8-2F22-ED44-E99CBB7863B0}"/>
              </a:ext>
            </a:extLst>
          </p:cNvPr>
          <p:cNvPicPr>
            <a:picLocks noChangeAspect="1"/>
          </p:cNvPicPr>
          <p:nvPr/>
        </p:nvPicPr>
        <p:blipFill>
          <a:blip r:embed="rId3"/>
          <a:stretch>
            <a:fillRect/>
          </a:stretch>
        </p:blipFill>
        <p:spPr>
          <a:xfrm>
            <a:off x="-161291" y="739992"/>
            <a:ext cx="8075931" cy="5486400"/>
          </a:xfrm>
          <a:prstGeom prst="rect">
            <a:avLst/>
          </a:prstGeom>
        </p:spPr>
      </p:pic>
      <p:sp>
        <p:nvSpPr>
          <p:cNvPr id="6" name="TextBox 5">
            <a:extLst>
              <a:ext uri="{FF2B5EF4-FFF2-40B4-BE49-F238E27FC236}">
                <a16:creationId xmlns:a16="http://schemas.microsoft.com/office/drawing/2014/main" id="{7A330683-9CD5-B415-71E7-70560DCFC65F}"/>
              </a:ext>
            </a:extLst>
          </p:cNvPr>
          <p:cNvSpPr txBox="1"/>
          <p:nvPr/>
        </p:nvSpPr>
        <p:spPr>
          <a:xfrm>
            <a:off x="7396480" y="1615440"/>
            <a:ext cx="3889131" cy="923330"/>
          </a:xfrm>
          <a:prstGeom prst="rect">
            <a:avLst/>
          </a:prstGeom>
          <a:noFill/>
        </p:spPr>
        <p:txBody>
          <a:bodyPr wrap="square" rtlCol="0">
            <a:spAutoFit/>
          </a:bodyPr>
          <a:lstStyle/>
          <a:p>
            <a:pPr marL="285750" indent="-285750">
              <a:buFont typeface="Arial" panose="020B0604020202020204" pitchFamily="34" charset="0"/>
              <a:buChar char="•"/>
            </a:pPr>
            <a:r>
              <a:rPr lang="en-US" dirty="0"/>
              <a:t>Best classification model was Decision Tree</a:t>
            </a:r>
          </a:p>
          <a:p>
            <a:pPr marL="285750" indent="-285750">
              <a:buFont typeface="Arial" panose="020B0604020202020204" pitchFamily="34" charset="0"/>
              <a:buChar char="•"/>
            </a:pPr>
            <a:r>
              <a:rPr lang="en-US" dirty="0"/>
              <a:t>Best hyperparameters were:</a:t>
            </a:r>
          </a:p>
        </p:txBody>
      </p:sp>
      <p:pic>
        <p:nvPicPr>
          <p:cNvPr id="8" name="Picture 7" descr="Text, letter&#10;&#10;Description automatically generated">
            <a:extLst>
              <a:ext uri="{FF2B5EF4-FFF2-40B4-BE49-F238E27FC236}">
                <a16:creationId xmlns:a16="http://schemas.microsoft.com/office/drawing/2014/main" id="{0F566211-E427-CC95-9908-344BF5D0652D}"/>
              </a:ext>
            </a:extLst>
          </p:cNvPr>
          <p:cNvPicPr>
            <a:picLocks noChangeAspect="1"/>
          </p:cNvPicPr>
          <p:nvPr/>
        </p:nvPicPr>
        <p:blipFill>
          <a:blip r:embed="rId4"/>
          <a:stretch>
            <a:fillRect/>
          </a:stretch>
        </p:blipFill>
        <p:spPr>
          <a:xfrm>
            <a:off x="7634502" y="2861214"/>
            <a:ext cx="3077004" cy="1390844"/>
          </a:xfrm>
          <a:prstGeom prst="rect">
            <a:avLst/>
          </a:prstGeom>
        </p:spPr>
      </p:pic>
      <p:sp>
        <p:nvSpPr>
          <p:cNvPr id="10" name="TextBox 9">
            <a:extLst>
              <a:ext uri="{FF2B5EF4-FFF2-40B4-BE49-F238E27FC236}">
                <a16:creationId xmlns:a16="http://schemas.microsoft.com/office/drawing/2014/main" id="{9819F05F-2698-CB46-A419-ED2B46C2FDEA}"/>
              </a:ext>
            </a:extLst>
          </p:cNvPr>
          <p:cNvSpPr txBox="1"/>
          <p:nvPr/>
        </p:nvSpPr>
        <p:spPr>
          <a:xfrm>
            <a:off x="7396480" y="4385617"/>
            <a:ext cx="307700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Accuracy calculated by scikit-learn score method was 94%</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TextBox 5">
            <a:extLst>
              <a:ext uri="{FF2B5EF4-FFF2-40B4-BE49-F238E27FC236}">
                <a16:creationId xmlns:a16="http://schemas.microsoft.com/office/drawing/2014/main" id="{EE3600E6-7FE4-E59C-2895-D322A8DAC498}"/>
              </a:ext>
            </a:extLst>
          </p:cNvPr>
          <p:cNvSpPr txBox="1"/>
          <p:nvPr/>
        </p:nvSpPr>
        <p:spPr>
          <a:xfrm>
            <a:off x="7122160" y="1849120"/>
            <a:ext cx="4163451" cy="1200329"/>
          </a:xfrm>
          <a:prstGeom prst="rect">
            <a:avLst/>
          </a:prstGeom>
          <a:noFill/>
        </p:spPr>
        <p:txBody>
          <a:bodyPr wrap="square" rtlCol="0">
            <a:spAutoFit/>
          </a:bodyPr>
          <a:lstStyle/>
          <a:p>
            <a:r>
              <a:rPr lang="en-US" dirty="0"/>
              <a:t>We present confusion matrix for Decision Tree classifier for test dataset:</a:t>
            </a:r>
          </a:p>
          <a:p>
            <a:pPr marL="285750" indent="-285750">
              <a:buFont typeface="Arial" panose="020B0604020202020204" pitchFamily="34" charset="0"/>
              <a:buChar char="•"/>
            </a:pPr>
            <a:r>
              <a:rPr lang="en-US" dirty="0"/>
              <a:t>no. of false positives is 1</a:t>
            </a:r>
          </a:p>
          <a:p>
            <a:pPr marL="285750" indent="-285750">
              <a:buFont typeface="Arial" panose="020B0604020202020204" pitchFamily="34" charset="0"/>
              <a:buChar char="•"/>
            </a:pPr>
            <a:r>
              <a:rPr lang="en-US" dirty="0"/>
              <a:t>no. of false negatives is 0</a:t>
            </a:r>
          </a:p>
        </p:txBody>
      </p:sp>
      <p:pic>
        <p:nvPicPr>
          <p:cNvPr id="11" name="Picture 10" descr="A picture containing square&#10;&#10;Description automatically generated">
            <a:extLst>
              <a:ext uri="{FF2B5EF4-FFF2-40B4-BE49-F238E27FC236}">
                <a16:creationId xmlns:a16="http://schemas.microsoft.com/office/drawing/2014/main" id="{631828F8-2B7E-10DA-660F-0BE005643C48}"/>
              </a:ext>
            </a:extLst>
          </p:cNvPr>
          <p:cNvPicPr>
            <a:picLocks noChangeAspect="1"/>
          </p:cNvPicPr>
          <p:nvPr/>
        </p:nvPicPr>
        <p:blipFill>
          <a:blip r:embed="rId3"/>
          <a:stretch>
            <a:fillRect/>
          </a:stretch>
        </p:blipFill>
        <p:spPr>
          <a:xfrm>
            <a:off x="770010" y="1300480"/>
            <a:ext cx="6108309" cy="5557520"/>
          </a:xfrm>
          <a:prstGeom prst="rect">
            <a:avLst/>
          </a:prstGeom>
        </p:spPr>
      </p:pic>
      <p:pic>
        <p:nvPicPr>
          <p:cNvPr id="13" name="Picture 12" descr="Table&#10;&#10;Description automatically generated">
            <a:extLst>
              <a:ext uri="{FF2B5EF4-FFF2-40B4-BE49-F238E27FC236}">
                <a16:creationId xmlns:a16="http://schemas.microsoft.com/office/drawing/2014/main" id="{149FDED2-883F-2465-338C-3B3CCFF0B27C}"/>
              </a:ext>
            </a:extLst>
          </p:cNvPr>
          <p:cNvPicPr>
            <a:picLocks noChangeAspect="1"/>
          </p:cNvPicPr>
          <p:nvPr/>
        </p:nvPicPr>
        <p:blipFill>
          <a:blip r:embed="rId4"/>
          <a:stretch>
            <a:fillRect/>
          </a:stretch>
        </p:blipFill>
        <p:spPr>
          <a:xfrm>
            <a:off x="7122160" y="4179405"/>
            <a:ext cx="4182059" cy="1590897"/>
          </a:xfrm>
          <a:prstGeom prst="rect">
            <a:avLst/>
          </a:prstGeom>
        </p:spPr>
      </p:pic>
      <p:sp>
        <p:nvSpPr>
          <p:cNvPr id="14" name="TextBox 13">
            <a:extLst>
              <a:ext uri="{FF2B5EF4-FFF2-40B4-BE49-F238E27FC236}">
                <a16:creationId xmlns:a16="http://schemas.microsoft.com/office/drawing/2014/main" id="{6A5AF022-A74A-390D-2BC1-EC62F5A247A8}"/>
              </a:ext>
            </a:extLst>
          </p:cNvPr>
          <p:cNvSpPr txBox="1"/>
          <p:nvPr/>
        </p:nvSpPr>
        <p:spPr>
          <a:xfrm>
            <a:off x="7122160" y="3429000"/>
            <a:ext cx="4163451" cy="646331"/>
          </a:xfrm>
          <a:prstGeom prst="rect">
            <a:avLst/>
          </a:prstGeom>
          <a:noFill/>
        </p:spPr>
        <p:txBody>
          <a:bodyPr wrap="square" rtlCol="0">
            <a:spAutoFit/>
          </a:bodyPr>
          <a:lstStyle/>
          <a:p>
            <a:r>
              <a:rPr lang="en-US" dirty="0"/>
              <a:t>Classification report containing information in precision and recall: </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71600"/>
            <a:ext cx="10588869" cy="4734560"/>
          </a:xfrm>
          <a:prstGeom prst="rect">
            <a:avLst/>
          </a:prstGeom>
        </p:spPr>
        <p:txBody>
          <a:bodyPr>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Collected data indicates that overall, most successful site is KSC LC 39A</a:t>
            </a:r>
            <a:r>
              <a:rPr lang="en-US" sz="2000" dirty="0">
                <a:solidFill>
                  <a:schemeClr val="accent3">
                    <a:lumMod val="25000"/>
                  </a:schemeClr>
                </a:solidFill>
                <a:latin typeface="Abadi" panose="020B0604020104020204" pitchFamily="34" charset="0"/>
              </a:rPr>
              <a:t>. </a:t>
            </a:r>
          </a:p>
          <a:p>
            <a:pPr>
              <a:lnSpc>
                <a:spcPct val="100000"/>
              </a:lnSpc>
              <a:spcBef>
                <a:spcPts val="1400"/>
              </a:spcBef>
            </a:pPr>
            <a:r>
              <a:rPr lang="en-US" sz="2400" dirty="0">
                <a:solidFill>
                  <a:schemeClr val="accent3">
                    <a:lumMod val="25000"/>
                  </a:schemeClr>
                </a:solidFill>
                <a:latin typeface="Abadi" panose="020B0604020104020204" pitchFamily="34" charset="0"/>
              </a:rPr>
              <a:t>If using it is not possible or cost effective, we may pick alternative based on the payload mass: </a:t>
            </a:r>
          </a:p>
          <a:p>
            <a:pPr lvl="1">
              <a:lnSpc>
                <a:spcPct val="100000"/>
              </a:lnSpc>
              <a:spcBef>
                <a:spcPts val="1400"/>
              </a:spcBef>
            </a:pPr>
            <a:r>
              <a:rPr lang="en-US" sz="2000" dirty="0">
                <a:solidFill>
                  <a:schemeClr val="accent3">
                    <a:lumMod val="25000"/>
                  </a:schemeClr>
                </a:solidFill>
                <a:latin typeface="Abadi" panose="020B0604020104020204" pitchFamily="34" charset="0"/>
              </a:rPr>
              <a:t>for mass up to around 8000 kg any of remaining site will do,</a:t>
            </a:r>
          </a:p>
          <a:p>
            <a:pPr lvl="1">
              <a:lnSpc>
                <a:spcPct val="100000"/>
              </a:lnSpc>
              <a:spcBef>
                <a:spcPts val="1400"/>
              </a:spcBef>
            </a:pPr>
            <a:r>
              <a:rPr lang="en-US" sz="2000" dirty="0">
                <a:solidFill>
                  <a:schemeClr val="accent3">
                    <a:lumMod val="25000"/>
                  </a:schemeClr>
                </a:solidFill>
                <a:latin typeface="Abadi" panose="020B0604020104020204" pitchFamily="34" charset="0"/>
              </a:rPr>
              <a:t>for payload above 8000 kg second to best will be CCAFS SLC 40.</a:t>
            </a:r>
          </a:p>
          <a:p>
            <a:pPr>
              <a:lnSpc>
                <a:spcPct val="100000"/>
              </a:lnSpc>
              <a:spcBef>
                <a:spcPts val="1400"/>
              </a:spcBef>
            </a:pPr>
            <a:r>
              <a:rPr lang="en-US" sz="2400" dirty="0">
                <a:solidFill>
                  <a:schemeClr val="accent3">
                    <a:lumMod val="25000"/>
                  </a:schemeClr>
                </a:solidFill>
                <a:latin typeface="Abadi" panose="020B0604020104020204" pitchFamily="34" charset="0"/>
              </a:rPr>
              <a:t>Two most successful booster versions were B1049 and B1051 so it is worth to take as close look at they characteristics as it is possible.</a:t>
            </a:r>
          </a:p>
          <a:p>
            <a:pPr>
              <a:lnSpc>
                <a:spcPct val="100000"/>
              </a:lnSpc>
              <a:spcBef>
                <a:spcPts val="1400"/>
              </a:spcBef>
            </a:pPr>
            <a:r>
              <a:rPr lang="en-US" sz="2400" dirty="0">
                <a:solidFill>
                  <a:schemeClr val="accent3">
                    <a:lumMod val="25000"/>
                  </a:schemeClr>
                </a:solidFill>
                <a:latin typeface="Abadi" panose="020B0604020104020204" pitchFamily="34" charset="0"/>
              </a:rPr>
              <a:t>For judging on success on the first stage retrieval for given launch parameters  we choose machine learning model based on Decision Tree classifier which achieved 94% accuracy rate on predictions.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unique booster versions used per year</a:t>
            </a:r>
            <a:endParaRPr lang="en-US" dirty="0">
              <a:solidFill>
                <a:srgbClr val="0B49CB"/>
              </a:solidFill>
            </a:endParaRPr>
          </a:p>
        </p:txBody>
      </p:sp>
      <p:pic>
        <p:nvPicPr>
          <p:cNvPr id="3" name="Picture 2" descr="Chart, bar chart&#10;&#10;Description automatically generated">
            <a:extLst>
              <a:ext uri="{FF2B5EF4-FFF2-40B4-BE49-F238E27FC236}">
                <a16:creationId xmlns:a16="http://schemas.microsoft.com/office/drawing/2014/main" id="{A3ACEAB3-BA30-3FAC-213B-C9A9C55BC2DC}"/>
              </a:ext>
            </a:extLst>
          </p:cNvPr>
          <p:cNvPicPr>
            <a:picLocks noChangeAspect="1"/>
          </p:cNvPicPr>
          <p:nvPr/>
        </p:nvPicPr>
        <p:blipFill>
          <a:blip r:embed="rId4"/>
          <a:stretch>
            <a:fillRect/>
          </a:stretch>
        </p:blipFill>
        <p:spPr>
          <a:xfrm>
            <a:off x="952500" y="1351280"/>
            <a:ext cx="9400540" cy="4674293"/>
          </a:xfrm>
          <a:prstGeom prst="rect">
            <a:avLst/>
          </a:prstGeom>
        </p:spPr>
      </p:pic>
    </p:spTree>
    <p:extLst>
      <p:ext uri="{BB962C8B-B14F-4D97-AF65-F5344CB8AC3E}">
        <p14:creationId xmlns:p14="http://schemas.microsoft.com/office/powerpoint/2010/main" val="988874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most successful booster version </a:t>
            </a:r>
            <a:endParaRPr lang="en-US" dirty="0">
              <a:solidFill>
                <a:srgbClr val="0B49CB"/>
              </a:solidFill>
            </a:endParaRPr>
          </a:p>
        </p:txBody>
      </p:sp>
      <p:pic>
        <p:nvPicPr>
          <p:cNvPr id="4" name="Picture 3" descr="A picture containing text&#10;&#10;Description automatically generated">
            <a:extLst>
              <a:ext uri="{FF2B5EF4-FFF2-40B4-BE49-F238E27FC236}">
                <a16:creationId xmlns:a16="http://schemas.microsoft.com/office/drawing/2014/main" id="{7CD5F3AF-450C-0E07-90C3-B0A4F0874705}"/>
              </a:ext>
            </a:extLst>
          </p:cNvPr>
          <p:cNvPicPr>
            <a:picLocks noChangeAspect="1"/>
          </p:cNvPicPr>
          <p:nvPr/>
        </p:nvPicPr>
        <p:blipFill>
          <a:blip r:embed="rId4"/>
          <a:stretch>
            <a:fillRect/>
          </a:stretch>
        </p:blipFill>
        <p:spPr>
          <a:xfrm>
            <a:off x="1083991" y="1947456"/>
            <a:ext cx="9002381" cy="1276528"/>
          </a:xfrm>
          <a:prstGeom prst="rect">
            <a:avLst/>
          </a:prstGeom>
        </p:spPr>
      </p:pic>
    </p:spTree>
    <p:extLst>
      <p:ext uri="{BB962C8B-B14F-4D97-AF65-F5344CB8AC3E}">
        <p14:creationId xmlns:p14="http://schemas.microsoft.com/office/powerpoint/2010/main" val="29559866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SpaceX dashboard for specific </a:t>
            </a:r>
            <a:r>
              <a:rPr lang="en-US">
                <a:solidFill>
                  <a:srgbClr val="0B49CB"/>
                </a:solidFill>
                <a:latin typeface="Abadi"/>
              </a:rPr>
              <a:t>payload range</a:t>
            </a:r>
            <a:endParaRPr lang="en-US" dirty="0">
              <a:solidFill>
                <a:srgbClr val="0B49CB"/>
              </a:solidFill>
            </a:endParaRPr>
          </a:p>
        </p:txBody>
      </p:sp>
      <p:pic>
        <p:nvPicPr>
          <p:cNvPr id="4" name="Picture 3" descr="Chart&#10;&#10;Description automatically generated">
            <a:extLst>
              <a:ext uri="{FF2B5EF4-FFF2-40B4-BE49-F238E27FC236}">
                <a16:creationId xmlns:a16="http://schemas.microsoft.com/office/drawing/2014/main" id="{9F4C7C6A-81BC-DEE4-8DC7-3E6DDE2ACE0A}"/>
              </a:ext>
            </a:extLst>
          </p:cNvPr>
          <p:cNvPicPr>
            <a:picLocks noChangeAspect="1"/>
          </p:cNvPicPr>
          <p:nvPr/>
        </p:nvPicPr>
        <p:blipFill>
          <a:blip r:embed="rId4"/>
          <a:stretch>
            <a:fillRect/>
          </a:stretch>
        </p:blipFill>
        <p:spPr>
          <a:xfrm>
            <a:off x="770011" y="1320800"/>
            <a:ext cx="10588870" cy="4704774"/>
          </a:xfrm>
          <a:prstGeom prst="rect">
            <a:avLst/>
          </a:prstGeom>
        </p:spPr>
      </p:pic>
    </p:spTree>
    <p:extLst>
      <p:ext uri="{BB962C8B-B14F-4D97-AF65-F5344CB8AC3E}">
        <p14:creationId xmlns:p14="http://schemas.microsoft.com/office/powerpoint/2010/main" val="2157126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list of GitHub archive files</a:t>
            </a:r>
            <a:endParaRPr lang="en-US" dirty="0">
              <a:solidFill>
                <a:srgbClr val="0B49CB"/>
              </a:solidFill>
            </a:endParaRPr>
          </a:p>
        </p:txBody>
      </p:sp>
      <p:sp>
        <p:nvSpPr>
          <p:cNvPr id="2" name="TextBox 1">
            <a:extLst>
              <a:ext uri="{FF2B5EF4-FFF2-40B4-BE49-F238E27FC236}">
                <a16:creationId xmlns:a16="http://schemas.microsoft.com/office/drawing/2014/main" id="{E65553C1-7073-EEA4-A800-DAD662884DB7}"/>
              </a:ext>
            </a:extLst>
          </p:cNvPr>
          <p:cNvSpPr txBox="1"/>
          <p:nvPr/>
        </p:nvSpPr>
        <p:spPr>
          <a:xfrm>
            <a:off x="770011" y="1615440"/>
            <a:ext cx="105888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Link for GitHub repo: </a:t>
            </a:r>
            <a:r>
              <a:rPr lang="en-US" dirty="0">
                <a:hlinkClick r:id="rId4"/>
              </a:rPr>
              <a:t>https://github.com/LNakonieczny/IBM_Data_Science_Capstone_Project</a:t>
            </a:r>
            <a:endParaRPr lang="en-US" dirty="0"/>
          </a:p>
          <a:p>
            <a:pPr marL="285750" indent="-285750">
              <a:buFont typeface="Arial" panose="020B0604020202020204" pitchFamily="34" charset="0"/>
              <a:buChar char="•"/>
            </a:pPr>
            <a:r>
              <a:rPr lang="en-US" dirty="0"/>
              <a:t>List of files used and created during project preparation:</a:t>
            </a:r>
          </a:p>
        </p:txBody>
      </p:sp>
      <p:pic>
        <p:nvPicPr>
          <p:cNvPr id="5" name="Picture 4" descr="Text, application&#10;&#10;Description automatically generated">
            <a:extLst>
              <a:ext uri="{FF2B5EF4-FFF2-40B4-BE49-F238E27FC236}">
                <a16:creationId xmlns:a16="http://schemas.microsoft.com/office/drawing/2014/main" id="{17360EE2-4210-6859-2B15-6F4BFCD3EA87}"/>
              </a:ext>
            </a:extLst>
          </p:cNvPr>
          <p:cNvPicPr>
            <a:picLocks noChangeAspect="1"/>
          </p:cNvPicPr>
          <p:nvPr/>
        </p:nvPicPr>
        <p:blipFill>
          <a:blip r:embed="rId5"/>
          <a:stretch>
            <a:fillRect/>
          </a:stretch>
        </p:blipFill>
        <p:spPr>
          <a:xfrm>
            <a:off x="833120" y="2404243"/>
            <a:ext cx="6487430" cy="2638793"/>
          </a:xfrm>
          <a:prstGeom prst="rect">
            <a:avLst/>
          </a:prstGeom>
        </p:spPr>
      </p:pic>
    </p:spTree>
    <p:extLst>
      <p:ext uri="{BB962C8B-B14F-4D97-AF65-F5344CB8AC3E}">
        <p14:creationId xmlns:p14="http://schemas.microsoft.com/office/powerpoint/2010/main" val="13244596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00480"/>
            <a:ext cx="10104817" cy="549220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0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bg2">
                    <a:lumMod val="50000"/>
                  </a:schemeClr>
                </a:solidFill>
                <a:latin typeface="Abadi"/>
              </a:rPr>
              <a:t>use of the SpaceX API</a:t>
            </a:r>
            <a:r>
              <a:rPr lang="pl-PL" sz="6400" dirty="0">
                <a:solidFill>
                  <a:schemeClr val="bg2">
                    <a:lumMod val="50000"/>
                  </a:schemeClr>
                </a:solidFill>
                <a:latin typeface="Abadi"/>
              </a:rPr>
              <a:t> and </a:t>
            </a:r>
            <a:r>
              <a:rPr lang="en-US" sz="6400" dirty="0" err="1">
                <a:solidFill>
                  <a:schemeClr val="bg2">
                    <a:lumMod val="50000"/>
                  </a:schemeClr>
                </a:solidFill>
                <a:latin typeface="Abadi"/>
              </a:rPr>
              <a:t>webscraping</a:t>
            </a:r>
            <a:r>
              <a:rPr lang="pl-PL" sz="6400" dirty="0">
                <a:solidFill>
                  <a:schemeClr val="bg2">
                    <a:lumMod val="50000"/>
                  </a:schemeClr>
                </a:solidFill>
                <a:latin typeface="Abadi"/>
              </a:rPr>
              <a:t> on </a:t>
            </a:r>
            <a:r>
              <a:rPr lang="en-US" sz="6400" dirty="0">
                <a:solidFill>
                  <a:schemeClr val="bg2">
                    <a:lumMod val="50000"/>
                  </a:schemeClr>
                </a:solidFill>
                <a:latin typeface="Abadi"/>
              </a:rPr>
              <a:t>Falcon</a:t>
            </a:r>
            <a:r>
              <a:rPr lang="pl-PL" sz="6400" dirty="0">
                <a:solidFill>
                  <a:schemeClr val="bg2">
                    <a:lumMod val="50000"/>
                  </a:schemeClr>
                </a:solidFill>
                <a:latin typeface="Abadi"/>
              </a:rPr>
              <a:t> 9 </a:t>
            </a:r>
            <a:r>
              <a:rPr lang="en-US" sz="6400" dirty="0">
                <a:solidFill>
                  <a:schemeClr val="bg2">
                    <a:lumMod val="50000"/>
                  </a:schemeClr>
                </a:solidFill>
                <a:latin typeface="Abadi"/>
              </a:rPr>
              <a:t>launches</a:t>
            </a:r>
            <a:r>
              <a:rPr lang="pl-PL" sz="6400" dirty="0">
                <a:solidFill>
                  <a:schemeClr val="bg2">
                    <a:lumMod val="50000"/>
                  </a:schemeClr>
                </a:solidFill>
                <a:latin typeface="Abadi"/>
              </a:rPr>
              <a:t> Wikipedia </a:t>
            </a:r>
            <a:r>
              <a:rPr lang="en-US" sz="6400" dirty="0">
                <a:solidFill>
                  <a:schemeClr val="bg2">
                    <a:lumMod val="50000"/>
                  </a:schemeClr>
                </a:solidFill>
                <a:latin typeface="Abadi"/>
              </a:rPr>
              <a:t>website</a:t>
            </a:r>
          </a:p>
          <a:p>
            <a:pPr>
              <a:lnSpc>
                <a:spcPct val="120000"/>
              </a:lnSpc>
              <a:spcBef>
                <a:spcPts val="1400"/>
              </a:spcBef>
            </a:pPr>
            <a:r>
              <a:rPr lang="en-US" sz="8000" dirty="0">
                <a:solidFill>
                  <a:schemeClr val="accent3">
                    <a:lumMod val="25000"/>
                  </a:schemeClr>
                </a:solidFill>
                <a:latin typeface="Abadi"/>
              </a:rPr>
              <a:t>Perform data wrangling</a:t>
            </a:r>
          </a:p>
          <a:p>
            <a:pPr lvl="1">
              <a:lnSpc>
                <a:spcPct val="120000"/>
              </a:lnSpc>
              <a:spcBef>
                <a:spcPts val="1400"/>
              </a:spcBef>
            </a:pPr>
            <a:r>
              <a:rPr lang="en-US" sz="6400" dirty="0">
                <a:solidFill>
                  <a:schemeClr val="bg2">
                    <a:lumMod val="50000"/>
                  </a:schemeClr>
                </a:solidFill>
                <a:latin typeface="Abadi"/>
              </a:rPr>
              <a:t>unnecessary </a:t>
            </a:r>
            <a:r>
              <a:rPr lang="pl-PL" sz="6400" dirty="0">
                <a:solidFill>
                  <a:schemeClr val="bg2">
                    <a:lumMod val="50000"/>
                  </a:schemeClr>
                </a:solidFill>
                <a:latin typeface="Abadi"/>
              </a:rPr>
              <a:t>data</a:t>
            </a:r>
            <a:r>
              <a:rPr lang="en-US" sz="6400" dirty="0">
                <a:solidFill>
                  <a:schemeClr val="bg2">
                    <a:lumMod val="50000"/>
                  </a:schemeClr>
                </a:solidFill>
                <a:latin typeface="Abadi"/>
              </a:rPr>
              <a:t> were removed from dataset</a:t>
            </a:r>
            <a:r>
              <a:rPr lang="pl-PL" sz="6400" dirty="0">
                <a:solidFill>
                  <a:schemeClr val="bg2">
                    <a:lumMod val="50000"/>
                  </a:schemeClr>
                </a:solidFill>
                <a:latin typeface="Abadi"/>
              </a:rPr>
              <a:t> and </a:t>
            </a:r>
            <a:r>
              <a:rPr lang="en-US" sz="6400" dirty="0">
                <a:solidFill>
                  <a:schemeClr val="bg2">
                    <a:lumMod val="50000"/>
                  </a:schemeClr>
                </a:solidFill>
                <a:latin typeface="Abadi"/>
              </a:rPr>
              <a:t>missing</a:t>
            </a:r>
            <a:r>
              <a:rPr lang="pl-PL" sz="6400" dirty="0">
                <a:solidFill>
                  <a:schemeClr val="bg2">
                    <a:lumMod val="50000"/>
                  </a:schemeClr>
                </a:solidFill>
                <a:latin typeface="Abadi"/>
              </a:rPr>
              <a:t> </a:t>
            </a:r>
            <a:r>
              <a:rPr lang="en-US" sz="6400" dirty="0">
                <a:solidFill>
                  <a:schemeClr val="bg2">
                    <a:lumMod val="50000"/>
                  </a:schemeClr>
                </a:solidFill>
                <a:latin typeface="Abadi"/>
              </a:rPr>
              <a:t>values</a:t>
            </a:r>
            <a:r>
              <a:rPr lang="pl-PL" sz="6400" dirty="0">
                <a:solidFill>
                  <a:schemeClr val="bg2">
                    <a:lumMod val="50000"/>
                  </a:schemeClr>
                </a:solidFill>
                <a:latin typeface="Abadi"/>
              </a:rPr>
              <a:t> </a:t>
            </a:r>
            <a:r>
              <a:rPr lang="en-US" sz="6400" dirty="0">
                <a:solidFill>
                  <a:schemeClr val="bg2">
                    <a:lumMod val="50000"/>
                  </a:schemeClr>
                </a:solidFill>
                <a:latin typeface="Abadi"/>
              </a:rPr>
              <a:t>were</a:t>
            </a:r>
            <a:r>
              <a:rPr lang="pl-PL" sz="6400" dirty="0">
                <a:solidFill>
                  <a:schemeClr val="bg2">
                    <a:lumMod val="50000"/>
                  </a:schemeClr>
                </a:solidFill>
                <a:latin typeface="Abadi"/>
              </a:rPr>
              <a:t> </a:t>
            </a:r>
            <a:r>
              <a:rPr lang="en-US" sz="6400" dirty="0">
                <a:solidFill>
                  <a:schemeClr val="bg2">
                    <a:lumMod val="50000"/>
                  </a:schemeClr>
                </a:solidFill>
                <a:latin typeface="Abadi"/>
              </a:rPr>
              <a:t>treated</a:t>
            </a:r>
            <a:endParaRPr lang="pl-PL" sz="6400" dirty="0">
              <a:solidFill>
                <a:schemeClr val="bg2">
                  <a:lumMod val="50000"/>
                </a:schemeClr>
              </a:solidFill>
              <a:latin typeface="Abadi"/>
            </a:endParaRPr>
          </a:p>
          <a:p>
            <a:pPr lvl="1">
              <a:lnSpc>
                <a:spcPct val="120000"/>
              </a:lnSpc>
              <a:spcBef>
                <a:spcPts val="1400"/>
              </a:spcBef>
            </a:pPr>
            <a:r>
              <a:rPr lang="en-US" sz="6400" dirty="0">
                <a:solidFill>
                  <a:schemeClr val="bg2">
                    <a:lumMod val="50000"/>
                  </a:schemeClr>
                </a:solidFill>
                <a:latin typeface="Abadi"/>
              </a:rPr>
              <a:t>features needed for further explorations were added</a:t>
            </a:r>
            <a:r>
              <a:rPr lang="pl-PL" sz="6400" dirty="0">
                <a:solidFill>
                  <a:schemeClr val="bg2">
                    <a:lumMod val="50000"/>
                  </a:schemeClr>
                </a:solidFill>
                <a:latin typeface="Abadi"/>
              </a:rPr>
              <a:t>  </a:t>
            </a:r>
            <a:endParaRPr lang="en-US" sz="6400" dirty="0">
              <a:solidFill>
                <a:schemeClr val="bg2">
                  <a:lumMod val="50000"/>
                </a:schemeClr>
              </a:solidFill>
              <a:latin typeface="Abadi"/>
            </a:endParaRP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bg2">
                    <a:lumMod val="50000"/>
                  </a:schemeClr>
                </a:solidFill>
                <a:latin typeface="Abadi"/>
              </a:rPr>
              <a:t>most</a:t>
            </a:r>
            <a:r>
              <a:rPr lang="pl-PL" sz="6400" dirty="0">
                <a:solidFill>
                  <a:schemeClr val="bg2">
                    <a:lumMod val="50000"/>
                  </a:schemeClr>
                </a:solidFill>
                <a:latin typeface="Abadi"/>
              </a:rPr>
              <a:t> </a:t>
            </a:r>
            <a:r>
              <a:rPr lang="en-US" sz="6400" dirty="0">
                <a:solidFill>
                  <a:schemeClr val="bg2">
                    <a:lumMod val="50000"/>
                  </a:schemeClr>
                </a:solidFill>
                <a:latin typeface="Abadi"/>
              </a:rPr>
              <a:t>relevant features were chosen and dummy variables for categorical data were introduced</a:t>
            </a:r>
            <a:endParaRPr lang="pl-PL" sz="6400" dirty="0">
              <a:solidFill>
                <a:schemeClr val="bg2">
                  <a:lumMod val="50000"/>
                </a:schemeClr>
              </a:solidFill>
              <a:latin typeface="Abadi"/>
            </a:endParaRPr>
          </a:p>
          <a:p>
            <a:pPr lvl="1">
              <a:lnSpc>
                <a:spcPct val="120000"/>
              </a:lnSpc>
              <a:spcBef>
                <a:spcPts val="1400"/>
              </a:spcBef>
            </a:pPr>
            <a:r>
              <a:rPr lang="en-US" sz="6400" dirty="0">
                <a:solidFill>
                  <a:schemeClr val="bg2">
                    <a:lumMod val="50000"/>
                  </a:schemeClr>
                </a:solidFill>
                <a:latin typeface="Abadi"/>
              </a:rPr>
              <a:t>we use set of classifications models on the data to find optimal one for prediction landing</a:t>
            </a:r>
            <a:r>
              <a:rPr lang="pl-PL" sz="6400" dirty="0">
                <a:solidFill>
                  <a:schemeClr val="bg2">
                    <a:lumMod val="50000"/>
                  </a:schemeClr>
                </a:solidFill>
                <a:latin typeface="Abadi"/>
              </a:rPr>
              <a:t> </a:t>
            </a:r>
            <a:r>
              <a:rPr lang="en-US" sz="6400" dirty="0">
                <a:solidFill>
                  <a:schemeClr val="bg2">
                    <a:lumMod val="50000"/>
                  </a:schemeClr>
                </a:solidFill>
                <a:latin typeface="Abadi"/>
              </a:rPr>
              <a:t>outcome</a:t>
            </a:r>
          </a:p>
          <a:p>
            <a:pPr lvl="1">
              <a:lnSpc>
                <a:spcPct val="120000"/>
              </a:lnSpc>
              <a:spcBef>
                <a:spcPts val="1400"/>
              </a:spcBef>
            </a:pPr>
            <a:r>
              <a:rPr lang="en-US" sz="6400" dirty="0">
                <a:solidFill>
                  <a:schemeClr val="bg2">
                    <a:lumMod val="50000"/>
                  </a:schemeClr>
                </a:solidFill>
                <a:latin typeface="Abadi"/>
              </a:rPr>
              <a:t>for</a:t>
            </a:r>
            <a:r>
              <a:rPr lang="pl-PL" sz="6400" dirty="0">
                <a:solidFill>
                  <a:schemeClr val="bg2">
                    <a:lumMod val="50000"/>
                  </a:schemeClr>
                </a:solidFill>
                <a:latin typeface="Abadi"/>
              </a:rPr>
              <a:t> </a:t>
            </a:r>
            <a:r>
              <a:rPr lang="en-US" sz="6400" dirty="0">
                <a:solidFill>
                  <a:schemeClr val="bg2">
                    <a:lumMod val="50000"/>
                  </a:schemeClr>
                </a:solidFill>
                <a:latin typeface="Abadi"/>
              </a:rPr>
              <a:t>fine tunning and scoring models we used </a:t>
            </a:r>
            <a:r>
              <a:rPr lang="en-US" sz="6400" dirty="0" err="1">
                <a:solidFill>
                  <a:schemeClr val="bg2">
                    <a:lumMod val="50000"/>
                  </a:schemeClr>
                </a:solidFill>
                <a:latin typeface="Abadi"/>
              </a:rPr>
              <a:t>sklearn</a:t>
            </a:r>
            <a:r>
              <a:rPr lang="en-US" sz="6400" dirty="0">
                <a:solidFill>
                  <a:schemeClr val="bg2">
                    <a:lumMod val="50000"/>
                  </a:schemeClr>
                </a:solidFill>
                <a:latin typeface="Abadi"/>
              </a:rPr>
              <a:t> library </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47500" lnSpcReduction="20000"/>
          </a:bodyPr>
          <a:lstStyle/>
          <a:p>
            <a:pPr>
              <a:lnSpc>
                <a:spcPct val="100000"/>
              </a:lnSpc>
              <a:spcBef>
                <a:spcPts val="1400"/>
              </a:spcBef>
            </a:pPr>
            <a:r>
              <a:rPr lang="en-US" sz="2900" dirty="0">
                <a:solidFill>
                  <a:schemeClr val="accent3">
                    <a:lumMod val="25000"/>
                  </a:schemeClr>
                </a:solidFill>
                <a:latin typeface="Abadi" panose="020B0604020104020204" pitchFamily="34" charset="0"/>
              </a:rPr>
              <a:t>We used </a:t>
            </a:r>
            <a:r>
              <a:rPr lang="pl-PL" sz="2900" dirty="0">
                <a:solidFill>
                  <a:schemeClr val="accent3">
                    <a:lumMod val="25000"/>
                  </a:schemeClr>
                </a:solidFill>
                <a:latin typeface="Abadi" panose="020B0604020104020204" pitchFamily="34" charset="0"/>
              </a:rPr>
              <a:t>S</a:t>
            </a:r>
            <a:r>
              <a:rPr lang="en-US" sz="2900" dirty="0" err="1">
                <a:solidFill>
                  <a:schemeClr val="accent3">
                    <a:lumMod val="25000"/>
                  </a:schemeClr>
                </a:solidFill>
                <a:latin typeface="Abadi" panose="020B0604020104020204" pitchFamily="34" charset="0"/>
              </a:rPr>
              <a:t>paceX</a:t>
            </a:r>
            <a:r>
              <a:rPr lang="en-US" sz="2900" dirty="0">
                <a:solidFill>
                  <a:schemeClr val="accent3">
                    <a:lumMod val="25000"/>
                  </a:schemeClr>
                </a:solidFill>
                <a:latin typeface="Abadi" panose="020B0604020104020204" pitchFamily="34" charset="0"/>
              </a:rPr>
              <a:t> API to obtain </a:t>
            </a:r>
            <a:r>
              <a:rPr lang="en-US" sz="2900" dirty="0" err="1">
                <a:solidFill>
                  <a:schemeClr val="accent3">
                    <a:lumMod val="25000"/>
                  </a:schemeClr>
                </a:solidFill>
                <a:latin typeface="Abadi" panose="020B0604020104020204" pitchFamily="34" charset="0"/>
              </a:rPr>
              <a:t>json</a:t>
            </a:r>
            <a:r>
              <a:rPr lang="en-US" sz="2900" dirty="0">
                <a:solidFill>
                  <a:schemeClr val="accent3">
                    <a:lumMod val="25000"/>
                  </a:schemeClr>
                </a:solidFill>
                <a:latin typeface="Abadi" panose="020B0604020104020204" pitchFamily="34" charset="0"/>
              </a:rPr>
              <a:t> file contain</a:t>
            </a:r>
            <a:r>
              <a:rPr lang="pl-PL" sz="2900" dirty="0">
                <a:solidFill>
                  <a:schemeClr val="accent3">
                    <a:lumMod val="25000"/>
                  </a:schemeClr>
                </a:solidFill>
                <a:latin typeface="Abadi" panose="020B0604020104020204" pitchFamily="34" charset="0"/>
              </a:rPr>
              <a:t>in</a:t>
            </a:r>
            <a:r>
              <a:rPr lang="en-US" sz="2900" dirty="0">
                <a:solidFill>
                  <a:schemeClr val="accent3">
                    <a:lumMod val="25000"/>
                  </a:schemeClr>
                </a:solidFill>
                <a:latin typeface="Abadi" panose="020B0604020104020204" pitchFamily="34" charset="0"/>
              </a:rPr>
              <a:t>g data relevant for previous rocket</a:t>
            </a:r>
            <a:r>
              <a:rPr lang="pl-PL" sz="2900" dirty="0">
                <a:solidFill>
                  <a:schemeClr val="accent3">
                    <a:lumMod val="25000"/>
                  </a:schemeClr>
                </a:solidFill>
                <a:latin typeface="Abadi" panose="020B0604020104020204" pitchFamily="34" charset="0"/>
              </a:rPr>
              <a:t> </a:t>
            </a:r>
            <a:r>
              <a:rPr lang="en-US" sz="2900" dirty="0">
                <a:solidFill>
                  <a:schemeClr val="accent3">
                    <a:lumMod val="25000"/>
                  </a:schemeClr>
                </a:solidFill>
                <a:latin typeface="Abadi" panose="020B0604020104020204" pitchFamily="34" charset="0"/>
              </a:rPr>
              <a:t>launches</a:t>
            </a:r>
            <a:r>
              <a:rPr lang="pl-PL" sz="2900" dirty="0">
                <a:solidFill>
                  <a:schemeClr val="accent3">
                    <a:lumMod val="25000"/>
                  </a:schemeClr>
                </a:solidFill>
                <a:latin typeface="Abadi" panose="020B0604020104020204" pitchFamily="34" charset="0"/>
              </a:rPr>
              <a:t> (</a:t>
            </a:r>
            <a:r>
              <a:rPr lang="en-US" sz="2900" dirty="0">
                <a:solidFill>
                  <a:schemeClr val="accent3">
                    <a:lumMod val="25000"/>
                  </a:schemeClr>
                </a:solidFill>
                <a:latin typeface="Abadi" panose="020B0604020104020204" pitchFamily="34" charset="0"/>
              </a:rPr>
              <a:t>for purpose of further</a:t>
            </a:r>
            <a:r>
              <a:rPr lang="pl-PL" sz="2900" dirty="0">
                <a:solidFill>
                  <a:schemeClr val="accent3">
                    <a:lumMod val="25000"/>
                  </a:schemeClr>
                </a:solidFill>
                <a:latin typeface="Abadi" panose="020B0604020104020204" pitchFamily="34" charset="0"/>
              </a:rPr>
              <a:t> </a:t>
            </a:r>
            <a:r>
              <a:rPr lang="en-US" sz="2900" dirty="0">
                <a:solidFill>
                  <a:schemeClr val="accent3">
                    <a:lumMod val="25000"/>
                  </a:schemeClr>
                </a:solidFill>
                <a:latin typeface="Abadi" panose="020B0604020104020204" pitchFamily="34" charset="0"/>
              </a:rPr>
              <a:t>analysis</a:t>
            </a:r>
            <a:r>
              <a:rPr lang="pl-PL" sz="2900" dirty="0">
                <a:solidFill>
                  <a:schemeClr val="accent3">
                    <a:lumMod val="25000"/>
                  </a:schemeClr>
                </a:solidFill>
                <a:latin typeface="Abadi" panose="020B0604020104020204" pitchFamily="34" charset="0"/>
              </a:rPr>
              <a:t> </a:t>
            </a:r>
            <a:r>
              <a:rPr lang="en-US" sz="2900" dirty="0">
                <a:solidFill>
                  <a:schemeClr val="accent3">
                    <a:lumMod val="25000"/>
                  </a:schemeClr>
                </a:solidFill>
                <a:latin typeface="Abadi" panose="020B0604020104020204" pitchFamily="34" charset="0"/>
              </a:rPr>
              <a:t> we used snapshot of data provided by IBM</a:t>
            </a:r>
            <a:r>
              <a:rPr lang="pl-PL" sz="2900" dirty="0">
                <a:solidFill>
                  <a:schemeClr val="accent3">
                    <a:lumMod val="25000"/>
                  </a:schemeClr>
                </a:solidFill>
                <a:latin typeface="Abadi" panose="020B0604020104020204" pitchFamily="34" charset="0"/>
              </a:rPr>
              <a:t>)</a:t>
            </a:r>
          </a:p>
          <a:p>
            <a:pPr>
              <a:lnSpc>
                <a:spcPct val="100000"/>
              </a:lnSpc>
              <a:spcBef>
                <a:spcPts val="1400"/>
              </a:spcBef>
            </a:pPr>
            <a:r>
              <a:rPr lang="en-US" sz="2900" dirty="0">
                <a:solidFill>
                  <a:schemeClr val="accent3">
                    <a:lumMod val="25000"/>
                  </a:schemeClr>
                </a:solidFill>
                <a:latin typeface="Abadi" panose="020B0604020104020204" pitchFamily="34" charset="0"/>
              </a:rPr>
              <a:t>We queried additional endpoint of API to obtain data about booster version, launch site name, payload mass, outcome of the landing and detail of the landing</a:t>
            </a:r>
            <a:r>
              <a:rPr lang="pl-PL" sz="2900" dirty="0">
                <a:solidFill>
                  <a:schemeClr val="accent3">
                    <a:lumMod val="25000"/>
                  </a:schemeClr>
                </a:solidFill>
                <a:latin typeface="Abadi" panose="020B0604020104020204" pitchFamily="34" charset="0"/>
              </a:rPr>
              <a:t> </a:t>
            </a:r>
            <a:r>
              <a:rPr lang="en-US" sz="2900" dirty="0">
                <a:solidFill>
                  <a:schemeClr val="accent3">
                    <a:lumMod val="25000"/>
                  </a:schemeClr>
                </a:solidFill>
                <a:latin typeface="Abadi" panose="020B0604020104020204" pitchFamily="34" charset="0"/>
              </a:rPr>
              <a:t>process</a:t>
            </a:r>
          </a:p>
          <a:p>
            <a:pPr>
              <a:lnSpc>
                <a:spcPct val="100000"/>
              </a:lnSpc>
              <a:spcBef>
                <a:spcPts val="1400"/>
              </a:spcBef>
            </a:pPr>
            <a:r>
              <a:rPr lang="en-US" sz="2900" dirty="0">
                <a:solidFill>
                  <a:schemeClr val="accent3">
                    <a:lumMod val="25000"/>
                  </a:schemeClr>
                </a:solidFill>
                <a:latin typeface="Abadi" panose="020B0604020104020204" pitchFamily="34" charset="0"/>
              </a:rPr>
              <a:t>We filtered data to contains only entries related to Falcon 9 rocket model</a:t>
            </a:r>
            <a:endParaRPr lang="pl-PL" sz="2900" dirty="0">
              <a:solidFill>
                <a:schemeClr val="accent3">
                  <a:lumMod val="25000"/>
                </a:schemeClr>
              </a:solidFill>
              <a:latin typeface="Abadi" panose="020B0604020104020204" pitchFamily="34" charset="0"/>
            </a:endParaRPr>
          </a:p>
          <a:p>
            <a:pPr>
              <a:lnSpc>
                <a:spcPct val="100000"/>
              </a:lnSpc>
              <a:spcBef>
                <a:spcPts val="1400"/>
              </a:spcBef>
            </a:pPr>
            <a:r>
              <a:rPr lang="en-US" sz="2900" dirty="0">
                <a:solidFill>
                  <a:schemeClr val="accent3">
                    <a:lumMod val="25000"/>
                  </a:schemeClr>
                </a:solidFill>
                <a:latin typeface="Abadi" panose="020B0604020104020204" pitchFamily="34" charset="0"/>
              </a:rPr>
              <a:t>We replaced missing values in the payload mass column by the mean of the payload mass</a:t>
            </a:r>
            <a:endParaRPr lang="pl-PL" sz="2900" dirty="0">
              <a:solidFill>
                <a:schemeClr val="accent3">
                  <a:lumMod val="25000"/>
                </a:schemeClr>
              </a:solidFill>
              <a:latin typeface="Abadi" panose="020B0604020104020204" pitchFamily="34" charset="0"/>
            </a:endParaRPr>
          </a:p>
          <a:p>
            <a:pPr>
              <a:lnSpc>
                <a:spcPct val="100000"/>
              </a:lnSpc>
              <a:spcBef>
                <a:spcPts val="1400"/>
              </a:spcBef>
            </a:pPr>
            <a:r>
              <a:rPr lang="en-US" sz="2900" dirty="0">
                <a:solidFill>
                  <a:schemeClr val="accent3">
                    <a:lumMod val="25000"/>
                  </a:schemeClr>
                </a:solidFill>
                <a:latin typeface="Abadi" panose="020B0604020104020204" pitchFamily="34" charset="0"/>
              </a:rPr>
              <a:t>Results were exported to csv file for further use</a:t>
            </a:r>
          </a:p>
          <a:p>
            <a:pPr>
              <a:lnSpc>
                <a:spcPct val="100000"/>
              </a:lnSpc>
              <a:spcBef>
                <a:spcPts val="1400"/>
              </a:spcBef>
            </a:pPr>
            <a:endParaRPr lang="en-US" sz="2900" dirty="0">
              <a:solidFill>
                <a:schemeClr val="accent3">
                  <a:lumMod val="25000"/>
                </a:schemeClr>
              </a:solidFill>
              <a:latin typeface="Abadi" panose="020B0604020104020204" pitchFamily="34" charset="0"/>
            </a:endParaRPr>
          </a:p>
          <a:p>
            <a:pPr>
              <a:lnSpc>
                <a:spcPct val="100000"/>
              </a:lnSpc>
              <a:spcBef>
                <a:spcPts val="1400"/>
              </a:spcBef>
            </a:pPr>
            <a:r>
              <a:rPr lang="en-US" sz="2900" dirty="0">
                <a:solidFill>
                  <a:schemeClr val="accent3">
                    <a:lumMod val="25000"/>
                  </a:schemeClr>
                </a:solidFill>
                <a:latin typeface="Abadi" panose="020B0604020104020204" pitchFamily="34" charset="0"/>
                <a:hlinkClick r:id="rId3"/>
              </a:rPr>
              <a:t>https://github.com/LNakonieczny/IBM_Data_Science_Capstone_Project/blob/main/jupyter-labs-spacex-data-collection-api.ipynb</a:t>
            </a:r>
            <a:endParaRPr lang="en-US" sz="29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11" name="Diagram 10">
            <a:extLst>
              <a:ext uri="{FF2B5EF4-FFF2-40B4-BE49-F238E27FC236}">
                <a16:creationId xmlns:a16="http://schemas.microsoft.com/office/drawing/2014/main" id="{577415F4-37F5-7998-A916-3F43555396DA}"/>
              </a:ext>
            </a:extLst>
          </p:cNvPr>
          <p:cNvGraphicFramePr/>
          <p:nvPr>
            <p:extLst>
              <p:ext uri="{D42A27DB-BD31-4B8C-83A1-F6EECF244321}">
                <p14:modId xmlns:p14="http://schemas.microsoft.com/office/powerpoint/2010/main" val="2347110869"/>
              </p:ext>
            </p:extLst>
          </p:nvPr>
        </p:nvGraphicFramePr>
        <p:xfrm>
          <a:off x="5910262" y="1788160"/>
          <a:ext cx="5461000" cy="42110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GET request to obtain additional data for Falcon 9 launches from Wikipedia website (for purpose of further analysis we used snapshot of this </a:t>
            </a:r>
            <a:r>
              <a:rPr lang="pl-PL" sz="2200" dirty="0">
                <a:solidFill>
                  <a:schemeClr val="accent3">
                    <a:lumMod val="25000"/>
                  </a:schemeClr>
                </a:solidFill>
                <a:latin typeface="Abadi" panose="020B0604020104020204" pitchFamily="34" charset="0"/>
              </a:rPr>
              <a:t>data </a:t>
            </a:r>
            <a:r>
              <a:rPr lang="en-US" sz="2200" dirty="0">
                <a:solidFill>
                  <a:schemeClr val="accent3">
                    <a:lumMod val="25000"/>
                  </a:schemeClr>
                </a:solidFill>
                <a:latin typeface="Abadi" panose="020B0604020104020204" pitchFamily="34" charset="0"/>
              </a:rPr>
              <a:t>provided by IBM</a:t>
            </a:r>
            <a:r>
              <a:rPr lang="pl-PL"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to parse obtained HTML response object</a:t>
            </a: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created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from parsed HTML tables</a:t>
            </a: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exported results to csv file</a:t>
            </a: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en-US" sz="2100" dirty="0">
                <a:solidFill>
                  <a:schemeClr val="accent3">
                    <a:lumMod val="25000"/>
                  </a:schemeClr>
                </a:solidFill>
                <a:latin typeface="Abadi" panose="020B0604020104020204" pitchFamily="34" charset="0"/>
                <a:hlinkClick r:id="rId3"/>
              </a:rPr>
              <a:t>https://github.com/LNakonieczny/IBM_Data_Science_Capstone_Project/blob/main/jupyter-labs-webscraping.ipynb</a:t>
            </a:r>
            <a:endParaRPr lang="en-US" sz="21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graphicFrame>
        <p:nvGraphicFramePr>
          <p:cNvPr id="8" name="Diagram 7">
            <a:extLst>
              <a:ext uri="{FF2B5EF4-FFF2-40B4-BE49-F238E27FC236}">
                <a16:creationId xmlns:a16="http://schemas.microsoft.com/office/drawing/2014/main" id="{B95E4CD5-742F-703C-65CE-8FCFAF8DEEA5}"/>
              </a:ext>
            </a:extLst>
          </p:cNvPr>
          <p:cNvGraphicFramePr/>
          <p:nvPr>
            <p:extLst>
              <p:ext uri="{D42A27DB-BD31-4B8C-83A1-F6EECF244321}">
                <p14:modId xmlns:p14="http://schemas.microsoft.com/office/powerpoint/2010/main" val="3634914308"/>
              </p:ext>
            </p:extLst>
          </p:nvPr>
        </p:nvGraphicFramePr>
        <p:xfrm>
          <a:off x="5910262" y="1765878"/>
          <a:ext cx="5461000" cy="42332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1488</TotalTime>
  <Words>2060</Words>
  <Application>Microsoft Office PowerPoint</Application>
  <PresentationFormat>Widescreen</PresentationFormat>
  <Paragraphs>251</Paragraphs>
  <Slides>51</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Lukasz Nakonieczny</cp:lastModifiedBy>
  <cp:revision>268</cp:revision>
  <dcterms:created xsi:type="dcterms:W3CDTF">2021-04-29T18:58:34Z</dcterms:created>
  <dcterms:modified xsi:type="dcterms:W3CDTF">2022-08-11T07:02:29Z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